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269" r:id="rId3"/>
    <p:sldId id="258" r:id="rId4"/>
    <p:sldId id="259" r:id="rId5"/>
    <p:sldId id="275" r:id="rId6"/>
    <p:sldId id="260" r:id="rId7"/>
    <p:sldId id="261" r:id="rId8"/>
    <p:sldId id="262" r:id="rId9"/>
    <p:sldId id="288" r:id="rId10"/>
    <p:sldId id="289" r:id="rId11"/>
    <p:sldId id="290" r:id="rId12"/>
    <p:sldId id="291" r:id="rId13"/>
    <p:sldId id="292" r:id="rId14"/>
    <p:sldId id="293" r:id="rId15"/>
    <p:sldId id="294" r:id="rId16"/>
    <p:sldId id="295" r:id="rId17"/>
    <p:sldId id="296" r:id="rId18"/>
    <p:sldId id="297" r:id="rId19"/>
    <p:sldId id="298" r:id="rId20"/>
    <p:sldId id="299" r:id="rId21"/>
    <p:sldId id="300" r:id="rId22"/>
    <p:sldId id="301" r:id="rId23"/>
    <p:sldId id="302" r:id="rId24"/>
    <p:sldId id="303" r:id="rId25"/>
    <p:sldId id="304" r:id="rId26"/>
    <p:sldId id="265" r:id="rId27"/>
    <p:sldId id="268" r:id="rId28"/>
    <p:sldId id="272" r:id="rId29"/>
    <p:sldId id="274" r:id="rId30"/>
    <p:sldId id="270" r:id="rId31"/>
    <p:sldId id="271" r:id="rId32"/>
    <p:sldId id="26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2557"/>
  </p:normalViewPr>
  <p:slideViewPr>
    <p:cSldViewPr snapToGrid="0" snapToObjects="1">
      <p:cViewPr varScale="1">
        <p:scale>
          <a:sx n="107" d="100"/>
          <a:sy n="107" d="100"/>
        </p:scale>
        <p:origin x="128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0B8EC2-48F6-E842-9046-62CD6A8965F4}" type="datetimeFigureOut">
              <a:rPr lang="en-US" smtClean="0"/>
              <a:t>8/6/19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B97849-4649-314A-9FF7-65B3DE0E8A19}" type="slidenum">
              <a:rPr lang="en-US" smtClean="0"/>
              <a:t>‹#›</a:t>
            </a:fld>
            <a:endParaRPr lang="en-US"/>
          </a:p>
        </p:txBody>
      </p:sp>
    </p:spTree>
    <p:extLst>
      <p:ext uri="{BB962C8B-B14F-4D97-AF65-F5344CB8AC3E}">
        <p14:creationId xmlns:p14="http://schemas.microsoft.com/office/powerpoint/2010/main" val="1267225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AVIRIS &amp; NEON teams in Barrow; Visitors see AVIRIS</a:t>
            </a:r>
          </a:p>
        </p:txBody>
      </p:sp>
      <p:sp>
        <p:nvSpPr>
          <p:cNvPr id="4" name="Slide Number Placeholder 3"/>
          <p:cNvSpPr>
            <a:spLocks noGrp="1"/>
          </p:cNvSpPr>
          <p:nvPr>
            <p:ph type="sldNum" sz="quarter" idx="5"/>
          </p:nvPr>
        </p:nvSpPr>
        <p:spPr/>
        <p:txBody>
          <a:bodyPr/>
          <a:lstStyle/>
          <a:p>
            <a:fld id="{F4B97849-4649-314A-9FF7-65B3DE0E8A19}" type="slidenum">
              <a:rPr lang="en-US" smtClean="0"/>
              <a:t>4</a:t>
            </a:fld>
            <a:endParaRPr lang="en-US"/>
          </a:p>
        </p:txBody>
      </p:sp>
    </p:spTree>
    <p:extLst>
      <p:ext uri="{BB962C8B-B14F-4D97-AF65-F5344CB8AC3E}">
        <p14:creationId xmlns:p14="http://schemas.microsoft.com/office/powerpoint/2010/main" val="2339035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7/19/19 Review</a:t>
            </a:r>
          </a:p>
          <a:p>
            <a:pPr marL="228600" indent="-228600">
              <a:buAutoNum type="alphaUcPeriod"/>
            </a:pPr>
            <a:r>
              <a:rPr lang="en-US" dirty="0"/>
              <a:t>GREEN</a:t>
            </a:r>
          </a:p>
          <a:p>
            <a:pPr marL="228600" indent="-228600">
              <a:buAutoNum type="alphaUcPeriod"/>
            </a:pPr>
            <a:r>
              <a:rPr lang="en-US" dirty="0"/>
              <a:t>GREEN</a:t>
            </a:r>
          </a:p>
          <a:p>
            <a:pPr marL="228600" indent="-228600">
              <a:buAutoNum type="alphaUcPeriod"/>
            </a:pPr>
            <a:endParaRPr lang="en-US" dirty="0"/>
          </a:p>
        </p:txBody>
      </p:sp>
      <p:sp>
        <p:nvSpPr>
          <p:cNvPr id="4" name="Slide Number Placeholder 3"/>
          <p:cNvSpPr>
            <a:spLocks noGrp="1"/>
          </p:cNvSpPr>
          <p:nvPr>
            <p:ph type="sldNum" sz="quarter" idx="5"/>
          </p:nvPr>
        </p:nvSpPr>
        <p:spPr/>
        <p:txBody>
          <a:bodyPr/>
          <a:lstStyle/>
          <a:p>
            <a:fld id="{F4B97849-4649-314A-9FF7-65B3DE0E8A19}" type="slidenum">
              <a:rPr lang="en-US" smtClean="0"/>
              <a:t>14</a:t>
            </a:fld>
            <a:endParaRPr lang="en-US"/>
          </a:p>
        </p:txBody>
      </p:sp>
    </p:spTree>
    <p:extLst>
      <p:ext uri="{BB962C8B-B14F-4D97-AF65-F5344CB8AC3E}">
        <p14:creationId xmlns:p14="http://schemas.microsoft.com/office/powerpoint/2010/main" val="3929432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7/19/19 Review</a:t>
            </a:r>
          </a:p>
          <a:p>
            <a:pPr marL="228600" indent="-228600">
              <a:buAutoNum type="alphaUcPeriod"/>
            </a:pPr>
            <a:r>
              <a:rPr lang="en-US" dirty="0"/>
              <a:t>GREEN</a:t>
            </a:r>
          </a:p>
          <a:p>
            <a:pPr marL="228600" indent="-228600">
              <a:buAutoNum type="alphaUcPeriod"/>
            </a:pPr>
            <a:r>
              <a:rPr lang="en-US" dirty="0"/>
              <a:t>N/A</a:t>
            </a:r>
          </a:p>
          <a:p>
            <a:pPr marL="228600" indent="-228600">
              <a:buAutoNum type="alphaUcPeriod"/>
            </a:pPr>
            <a:endParaRPr lang="en-US" dirty="0"/>
          </a:p>
        </p:txBody>
      </p:sp>
      <p:sp>
        <p:nvSpPr>
          <p:cNvPr id="4" name="Slide Number Placeholder 3"/>
          <p:cNvSpPr>
            <a:spLocks noGrp="1"/>
          </p:cNvSpPr>
          <p:nvPr>
            <p:ph type="sldNum" sz="quarter" idx="5"/>
          </p:nvPr>
        </p:nvSpPr>
        <p:spPr/>
        <p:txBody>
          <a:bodyPr/>
          <a:lstStyle/>
          <a:p>
            <a:fld id="{F4B97849-4649-314A-9FF7-65B3DE0E8A19}" type="slidenum">
              <a:rPr lang="en-US" smtClean="0"/>
              <a:t>15</a:t>
            </a:fld>
            <a:endParaRPr lang="en-US"/>
          </a:p>
        </p:txBody>
      </p:sp>
    </p:spTree>
    <p:extLst>
      <p:ext uri="{BB962C8B-B14F-4D97-AF65-F5344CB8AC3E}">
        <p14:creationId xmlns:p14="http://schemas.microsoft.com/office/powerpoint/2010/main" val="2460040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7/19/19 Review</a:t>
            </a:r>
          </a:p>
          <a:p>
            <a:pPr marL="228600" indent="-228600">
              <a:buAutoNum type="alphaUcPeriod"/>
            </a:pPr>
            <a:r>
              <a:rPr lang="en-US" dirty="0"/>
              <a:t>GREEN</a:t>
            </a:r>
          </a:p>
          <a:p>
            <a:pPr marL="228600" indent="-228600">
              <a:buAutoNum type="alphaUcPeriod"/>
            </a:pPr>
            <a:r>
              <a:rPr lang="en-US" dirty="0"/>
              <a:t>GREEN</a:t>
            </a:r>
          </a:p>
          <a:p>
            <a:pPr marL="228600" indent="-228600">
              <a:buAutoNum type="alphaUcPeriod"/>
            </a:pPr>
            <a:endParaRPr lang="en-US" dirty="0"/>
          </a:p>
        </p:txBody>
      </p:sp>
      <p:sp>
        <p:nvSpPr>
          <p:cNvPr id="4" name="Slide Number Placeholder 3"/>
          <p:cNvSpPr>
            <a:spLocks noGrp="1"/>
          </p:cNvSpPr>
          <p:nvPr>
            <p:ph type="sldNum" sz="quarter" idx="5"/>
          </p:nvPr>
        </p:nvSpPr>
        <p:spPr/>
        <p:txBody>
          <a:bodyPr/>
          <a:lstStyle/>
          <a:p>
            <a:fld id="{F4B97849-4649-314A-9FF7-65B3DE0E8A19}" type="slidenum">
              <a:rPr lang="en-US" smtClean="0"/>
              <a:t>16</a:t>
            </a:fld>
            <a:endParaRPr lang="en-US"/>
          </a:p>
        </p:txBody>
      </p:sp>
    </p:spTree>
    <p:extLst>
      <p:ext uri="{BB962C8B-B14F-4D97-AF65-F5344CB8AC3E}">
        <p14:creationId xmlns:p14="http://schemas.microsoft.com/office/powerpoint/2010/main" val="2284188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7/19/19 Review</a:t>
            </a:r>
          </a:p>
          <a:p>
            <a:pPr marL="228600" indent="-228600">
              <a:buAutoNum type="alphaUcPeriod"/>
            </a:pPr>
            <a:r>
              <a:rPr lang="en-US" dirty="0"/>
              <a:t>GREEN</a:t>
            </a:r>
          </a:p>
          <a:p>
            <a:pPr marL="228600" indent="-228600">
              <a:buAutoNum type="alphaUcPeriod"/>
            </a:pPr>
            <a:r>
              <a:rPr lang="en-US" dirty="0"/>
              <a:t>GREEN</a:t>
            </a:r>
          </a:p>
          <a:p>
            <a:pPr marL="228600" indent="-228600">
              <a:buAutoNum type="alphaUcPeriod"/>
            </a:pPr>
            <a:endParaRPr lang="en-US" dirty="0"/>
          </a:p>
        </p:txBody>
      </p:sp>
      <p:sp>
        <p:nvSpPr>
          <p:cNvPr id="4" name="Slide Number Placeholder 3"/>
          <p:cNvSpPr>
            <a:spLocks noGrp="1"/>
          </p:cNvSpPr>
          <p:nvPr>
            <p:ph type="sldNum" sz="quarter" idx="5"/>
          </p:nvPr>
        </p:nvSpPr>
        <p:spPr/>
        <p:txBody>
          <a:bodyPr/>
          <a:lstStyle/>
          <a:p>
            <a:fld id="{F4B97849-4649-314A-9FF7-65B3DE0E8A19}" type="slidenum">
              <a:rPr lang="en-US" smtClean="0"/>
              <a:t>17</a:t>
            </a:fld>
            <a:endParaRPr lang="en-US"/>
          </a:p>
        </p:txBody>
      </p:sp>
    </p:spTree>
    <p:extLst>
      <p:ext uri="{BB962C8B-B14F-4D97-AF65-F5344CB8AC3E}">
        <p14:creationId xmlns:p14="http://schemas.microsoft.com/office/powerpoint/2010/main" val="915653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7/19/19 Review</a:t>
            </a:r>
          </a:p>
          <a:p>
            <a:pPr marL="228600" indent="-228600">
              <a:buAutoNum type="alphaUcPeriod"/>
            </a:pPr>
            <a:r>
              <a:rPr lang="en-US" dirty="0"/>
              <a:t>GREEN</a:t>
            </a:r>
          </a:p>
          <a:p>
            <a:pPr marL="228600" indent="-228600">
              <a:buAutoNum type="alphaUcPeriod"/>
            </a:pPr>
            <a:r>
              <a:rPr lang="en-US" dirty="0"/>
              <a:t>GREEN</a:t>
            </a:r>
          </a:p>
          <a:p>
            <a:pPr marL="228600" indent="-228600">
              <a:buAutoNum type="alphaUcPeriod"/>
            </a:pPr>
            <a:endParaRPr lang="en-US" dirty="0"/>
          </a:p>
        </p:txBody>
      </p:sp>
      <p:sp>
        <p:nvSpPr>
          <p:cNvPr id="4" name="Slide Number Placeholder 3"/>
          <p:cNvSpPr>
            <a:spLocks noGrp="1"/>
          </p:cNvSpPr>
          <p:nvPr>
            <p:ph type="sldNum" sz="quarter" idx="5"/>
          </p:nvPr>
        </p:nvSpPr>
        <p:spPr/>
        <p:txBody>
          <a:bodyPr/>
          <a:lstStyle/>
          <a:p>
            <a:fld id="{F4B97849-4649-314A-9FF7-65B3DE0E8A19}" type="slidenum">
              <a:rPr lang="en-US" smtClean="0"/>
              <a:t>18</a:t>
            </a:fld>
            <a:endParaRPr lang="en-US"/>
          </a:p>
        </p:txBody>
      </p:sp>
    </p:spTree>
    <p:extLst>
      <p:ext uri="{BB962C8B-B14F-4D97-AF65-F5344CB8AC3E}">
        <p14:creationId xmlns:p14="http://schemas.microsoft.com/office/powerpoint/2010/main" val="190907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7/19/19 Review</a:t>
            </a:r>
          </a:p>
          <a:p>
            <a:pPr marL="228600" indent="-228600">
              <a:buAutoNum type="alphaUcPeriod"/>
            </a:pPr>
            <a:r>
              <a:rPr lang="en-US" dirty="0"/>
              <a:t>GREEN</a:t>
            </a:r>
          </a:p>
          <a:p>
            <a:pPr marL="228600" indent="-228600">
              <a:buAutoNum type="alphaUcPeriod"/>
            </a:pPr>
            <a:r>
              <a:rPr lang="en-US" dirty="0"/>
              <a:t>N/A</a:t>
            </a:r>
          </a:p>
          <a:p>
            <a:pPr marL="228600" indent="-228600">
              <a:buAutoNum type="alphaUcPeriod"/>
            </a:pPr>
            <a:endParaRPr lang="en-US" dirty="0"/>
          </a:p>
        </p:txBody>
      </p:sp>
      <p:sp>
        <p:nvSpPr>
          <p:cNvPr id="4" name="Slide Number Placeholder 3"/>
          <p:cNvSpPr>
            <a:spLocks noGrp="1"/>
          </p:cNvSpPr>
          <p:nvPr>
            <p:ph type="sldNum" sz="quarter" idx="5"/>
          </p:nvPr>
        </p:nvSpPr>
        <p:spPr/>
        <p:txBody>
          <a:bodyPr/>
          <a:lstStyle/>
          <a:p>
            <a:fld id="{F4B97849-4649-314A-9FF7-65B3DE0E8A19}" type="slidenum">
              <a:rPr lang="en-US" smtClean="0"/>
              <a:t>19</a:t>
            </a:fld>
            <a:endParaRPr lang="en-US"/>
          </a:p>
        </p:txBody>
      </p:sp>
    </p:spTree>
    <p:extLst>
      <p:ext uri="{BB962C8B-B14F-4D97-AF65-F5344CB8AC3E}">
        <p14:creationId xmlns:p14="http://schemas.microsoft.com/office/powerpoint/2010/main" val="1970273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7/19/19 Review</a:t>
            </a:r>
          </a:p>
          <a:p>
            <a:pPr marL="228600" indent="-228600">
              <a:buAutoNum type="alphaUcPeriod"/>
            </a:pPr>
            <a:r>
              <a:rPr lang="en-US" dirty="0"/>
              <a:t>GREEN</a:t>
            </a:r>
          </a:p>
          <a:p>
            <a:pPr marL="228600" indent="-228600">
              <a:buAutoNum type="alphaUcPeriod"/>
            </a:pPr>
            <a:r>
              <a:rPr lang="en-US" dirty="0"/>
              <a:t>N/A</a:t>
            </a:r>
          </a:p>
          <a:p>
            <a:pPr marL="228600" indent="-228600">
              <a:buAutoNum type="alphaUcPeriod"/>
            </a:pPr>
            <a:endParaRPr lang="en-US" dirty="0"/>
          </a:p>
        </p:txBody>
      </p:sp>
      <p:sp>
        <p:nvSpPr>
          <p:cNvPr id="4" name="Slide Number Placeholder 3"/>
          <p:cNvSpPr>
            <a:spLocks noGrp="1"/>
          </p:cNvSpPr>
          <p:nvPr>
            <p:ph type="sldNum" sz="quarter" idx="5"/>
          </p:nvPr>
        </p:nvSpPr>
        <p:spPr/>
        <p:txBody>
          <a:bodyPr/>
          <a:lstStyle/>
          <a:p>
            <a:fld id="{F4B97849-4649-314A-9FF7-65B3DE0E8A19}" type="slidenum">
              <a:rPr lang="en-US" smtClean="0"/>
              <a:t>20</a:t>
            </a:fld>
            <a:endParaRPr lang="en-US"/>
          </a:p>
        </p:txBody>
      </p:sp>
    </p:spTree>
    <p:extLst>
      <p:ext uri="{BB962C8B-B14F-4D97-AF65-F5344CB8AC3E}">
        <p14:creationId xmlns:p14="http://schemas.microsoft.com/office/powerpoint/2010/main" val="632658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7/19/19 Review</a:t>
            </a:r>
          </a:p>
          <a:p>
            <a:pPr marL="228600" indent="-228600">
              <a:buAutoNum type="alphaUcPeriod"/>
            </a:pPr>
            <a:r>
              <a:rPr lang="en-US" dirty="0"/>
              <a:t>GREEN</a:t>
            </a:r>
          </a:p>
          <a:p>
            <a:pPr marL="228600" indent="-228600">
              <a:buAutoNum type="alphaUcPeriod"/>
            </a:pPr>
            <a:r>
              <a:rPr lang="en-US" dirty="0"/>
              <a:t>GREEN</a:t>
            </a:r>
          </a:p>
          <a:p>
            <a:pPr marL="228600" indent="-228600">
              <a:buAutoNum type="alphaUcPeriod"/>
            </a:pPr>
            <a:endParaRPr lang="en-US" dirty="0"/>
          </a:p>
        </p:txBody>
      </p:sp>
      <p:sp>
        <p:nvSpPr>
          <p:cNvPr id="4" name="Slide Number Placeholder 3"/>
          <p:cNvSpPr>
            <a:spLocks noGrp="1"/>
          </p:cNvSpPr>
          <p:nvPr>
            <p:ph type="sldNum" sz="quarter" idx="5"/>
          </p:nvPr>
        </p:nvSpPr>
        <p:spPr/>
        <p:txBody>
          <a:bodyPr/>
          <a:lstStyle/>
          <a:p>
            <a:fld id="{F4B97849-4649-314A-9FF7-65B3DE0E8A19}" type="slidenum">
              <a:rPr lang="en-US" smtClean="0"/>
              <a:t>21</a:t>
            </a:fld>
            <a:endParaRPr lang="en-US"/>
          </a:p>
        </p:txBody>
      </p:sp>
    </p:spTree>
    <p:extLst>
      <p:ext uri="{BB962C8B-B14F-4D97-AF65-F5344CB8AC3E}">
        <p14:creationId xmlns:p14="http://schemas.microsoft.com/office/powerpoint/2010/main" val="3467111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7/19/19 Review</a:t>
            </a:r>
          </a:p>
          <a:p>
            <a:pPr marL="228600" indent="-228600">
              <a:buAutoNum type="alphaUcPeriod"/>
            </a:pPr>
            <a:r>
              <a:rPr lang="en-US" dirty="0"/>
              <a:t>GREEN</a:t>
            </a:r>
          </a:p>
          <a:p>
            <a:pPr marL="228600" indent="-228600">
              <a:buAutoNum type="alphaUcPeriod"/>
            </a:pPr>
            <a:r>
              <a:rPr lang="en-US" dirty="0"/>
              <a:t>GREEN</a:t>
            </a:r>
          </a:p>
          <a:p>
            <a:pPr marL="228600" indent="-228600">
              <a:buAutoNum type="alphaUcPeriod"/>
            </a:pPr>
            <a:endParaRPr lang="en-US" dirty="0"/>
          </a:p>
        </p:txBody>
      </p:sp>
      <p:sp>
        <p:nvSpPr>
          <p:cNvPr id="4" name="Slide Number Placeholder 3"/>
          <p:cNvSpPr>
            <a:spLocks noGrp="1"/>
          </p:cNvSpPr>
          <p:nvPr>
            <p:ph type="sldNum" sz="quarter" idx="5"/>
          </p:nvPr>
        </p:nvSpPr>
        <p:spPr/>
        <p:txBody>
          <a:bodyPr/>
          <a:lstStyle/>
          <a:p>
            <a:fld id="{F4B97849-4649-314A-9FF7-65B3DE0E8A19}" type="slidenum">
              <a:rPr lang="en-US" smtClean="0"/>
              <a:t>22</a:t>
            </a:fld>
            <a:endParaRPr lang="en-US"/>
          </a:p>
        </p:txBody>
      </p:sp>
    </p:spTree>
    <p:extLst>
      <p:ext uri="{BB962C8B-B14F-4D97-AF65-F5344CB8AC3E}">
        <p14:creationId xmlns:p14="http://schemas.microsoft.com/office/powerpoint/2010/main" val="2479451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7/19/19 Review</a:t>
            </a:r>
          </a:p>
          <a:p>
            <a:pPr marL="228600" indent="-228600">
              <a:buAutoNum type="alphaUcPeriod"/>
            </a:pPr>
            <a:r>
              <a:rPr lang="en-US" dirty="0"/>
              <a:t>GREEN</a:t>
            </a:r>
          </a:p>
          <a:p>
            <a:pPr marL="228600" indent="-228600">
              <a:buAutoNum type="alphaUcPeriod"/>
            </a:pPr>
            <a:r>
              <a:rPr lang="en-US" dirty="0"/>
              <a:t>GREEN</a:t>
            </a:r>
          </a:p>
          <a:p>
            <a:pPr marL="228600" indent="-228600">
              <a:buAutoNum type="alphaUcPeriod"/>
            </a:pPr>
            <a:endParaRPr lang="en-US" dirty="0"/>
          </a:p>
        </p:txBody>
      </p:sp>
      <p:sp>
        <p:nvSpPr>
          <p:cNvPr id="4" name="Slide Number Placeholder 3"/>
          <p:cNvSpPr>
            <a:spLocks noGrp="1"/>
          </p:cNvSpPr>
          <p:nvPr>
            <p:ph type="sldNum" sz="quarter" idx="5"/>
          </p:nvPr>
        </p:nvSpPr>
        <p:spPr/>
        <p:txBody>
          <a:bodyPr/>
          <a:lstStyle/>
          <a:p>
            <a:fld id="{F4B97849-4649-314A-9FF7-65B3DE0E8A19}" type="slidenum">
              <a:rPr lang="en-US" smtClean="0"/>
              <a:t>23</a:t>
            </a:fld>
            <a:endParaRPr lang="en-US"/>
          </a:p>
        </p:txBody>
      </p:sp>
    </p:spTree>
    <p:extLst>
      <p:ext uri="{BB962C8B-B14F-4D97-AF65-F5344CB8AC3E}">
        <p14:creationId xmlns:p14="http://schemas.microsoft.com/office/powerpoint/2010/main" val="3152680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Barrow</a:t>
            </a:r>
          </a:p>
        </p:txBody>
      </p:sp>
      <p:sp>
        <p:nvSpPr>
          <p:cNvPr id="4" name="Slide Number Placeholder 3"/>
          <p:cNvSpPr>
            <a:spLocks noGrp="1"/>
          </p:cNvSpPr>
          <p:nvPr>
            <p:ph type="sldNum" sz="quarter" idx="5"/>
          </p:nvPr>
        </p:nvSpPr>
        <p:spPr/>
        <p:txBody>
          <a:bodyPr/>
          <a:lstStyle/>
          <a:p>
            <a:fld id="{F4B97849-4649-314A-9FF7-65B3DE0E8A19}" type="slidenum">
              <a:rPr lang="en-US" smtClean="0"/>
              <a:t>5</a:t>
            </a:fld>
            <a:endParaRPr lang="en-US"/>
          </a:p>
        </p:txBody>
      </p:sp>
    </p:spTree>
    <p:extLst>
      <p:ext uri="{BB962C8B-B14F-4D97-AF65-F5344CB8AC3E}">
        <p14:creationId xmlns:p14="http://schemas.microsoft.com/office/powerpoint/2010/main" val="3888819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7/19/19 Review</a:t>
            </a:r>
          </a:p>
          <a:p>
            <a:pPr marL="228600" indent="-228600">
              <a:buAutoNum type="alphaUcPeriod"/>
            </a:pPr>
            <a:r>
              <a:rPr lang="en-US" dirty="0"/>
              <a:t>GREEN</a:t>
            </a:r>
          </a:p>
          <a:p>
            <a:pPr marL="228600" indent="-228600">
              <a:buAutoNum type="alphaUcPeriod"/>
            </a:pPr>
            <a:r>
              <a:rPr lang="en-US" dirty="0"/>
              <a:t>GREEN</a:t>
            </a:r>
          </a:p>
          <a:p>
            <a:pPr marL="228600" indent="-228600">
              <a:buAutoNum type="alphaUcPeriod"/>
            </a:pPr>
            <a:endParaRPr lang="en-US" dirty="0"/>
          </a:p>
        </p:txBody>
      </p:sp>
      <p:sp>
        <p:nvSpPr>
          <p:cNvPr id="4" name="Slide Number Placeholder 3"/>
          <p:cNvSpPr>
            <a:spLocks noGrp="1"/>
          </p:cNvSpPr>
          <p:nvPr>
            <p:ph type="sldNum" sz="quarter" idx="5"/>
          </p:nvPr>
        </p:nvSpPr>
        <p:spPr/>
        <p:txBody>
          <a:bodyPr/>
          <a:lstStyle/>
          <a:p>
            <a:fld id="{F4B97849-4649-314A-9FF7-65B3DE0E8A19}" type="slidenum">
              <a:rPr lang="en-US" smtClean="0"/>
              <a:t>24</a:t>
            </a:fld>
            <a:endParaRPr lang="en-US"/>
          </a:p>
        </p:txBody>
      </p:sp>
    </p:spTree>
    <p:extLst>
      <p:ext uri="{BB962C8B-B14F-4D97-AF65-F5344CB8AC3E}">
        <p14:creationId xmlns:p14="http://schemas.microsoft.com/office/powerpoint/2010/main" val="2209365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high cirrus, but no low level </a:t>
            </a:r>
            <a:r>
              <a:rPr lang="en-US" dirty="0" err="1"/>
              <a:t>couds</a:t>
            </a:r>
            <a:r>
              <a:rPr lang="en-US" dirty="0"/>
              <a:t> along the </a:t>
            </a:r>
            <a:r>
              <a:rPr lang="en-US" dirty="0" err="1"/>
              <a:t>Ivotuk</a:t>
            </a:r>
            <a:r>
              <a:rPr lang="en-US" dirty="0"/>
              <a:t> – </a:t>
            </a:r>
            <a:r>
              <a:rPr lang="en-US" dirty="0" err="1"/>
              <a:t>Atqasuk</a:t>
            </a:r>
            <a:r>
              <a:rPr lang="en-US" dirty="0"/>
              <a:t> – Barrow corridor.  No coastal fog!</a:t>
            </a:r>
          </a:p>
        </p:txBody>
      </p:sp>
      <p:sp>
        <p:nvSpPr>
          <p:cNvPr id="4" name="Slide Number Placeholder 3"/>
          <p:cNvSpPr>
            <a:spLocks noGrp="1"/>
          </p:cNvSpPr>
          <p:nvPr>
            <p:ph type="sldNum" sz="quarter" idx="5"/>
          </p:nvPr>
        </p:nvSpPr>
        <p:spPr/>
        <p:txBody>
          <a:bodyPr/>
          <a:lstStyle/>
          <a:p>
            <a:fld id="{F4B97849-4649-314A-9FF7-65B3DE0E8A19}" type="slidenum">
              <a:rPr lang="en-US" smtClean="0"/>
              <a:t>6</a:t>
            </a:fld>
            <a:endParaRPr lang="en-US"/>
          </a:p>
        </p:txBody>
      </p:sp>
    </p:spTree>
    <p:extLst>
      <p:ext uri="{BB962C8B-B14F-4D97-AF65-F5344CB8AC3E}">
        <p14:creationId xmlns:p14="http://schemas.microsoft.com/office/powerpoint/2010/main" val="3013181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B97849-4649-314A-9FF7-65B3DE0E8A19}" type="slidenum">
              <a:rPr lang="en-US" smtClean="0"/>
              <a:t>7</a:t>
            </a:fld>
            <a:endParaRPr lang="en-US"/>
          </a:p>
        </p:txBody>
      </p:sp>
    </p:spTree>
    <p:extLst>
      <p:ext uri="{BB962C8B-B14F-4D97-AF65-F5344CB8AC3E}">
        <p14:creationId xmlns:p14="http://schemas.microsoft.com/office/powerpoint/2010/main" val="8599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7/19/19 Review</a:t>
            </a:r>
          </a:p>
          <a:p>
            <a:pPr marL="228600" indent="-228600">
              <a:buAutoNum type="alphaUcPeriod"/>
            </a:pPr>
            <a:r>
              <a:rPr lang="en-US" dirty="0"/>
              <a:t>GREEN</a:t>
            </a:r>
          </a:p>
          <a:p>
            <a:pPr marL="228600" indent="-228600">
              <a:buAutoNum type="alphaUcPeriod"/>
            </a:pPr>
            <a:r>
              <a:rPr lang="en-US" dirty="0"/>
              <a:t>GREEN</a:t>
            </a:r>
          </a:p>
          <a:p>
            <a:pPr marL="228600" indent="-228600">
              <a:buAutoNum type="alphaUcPeriod"/>
            </a:pPr>
            <a:endParaRPr lang="en-US" dirty="0"/>
          </a:p>
        </p:txBody>
      </p:sp>
      <p:sp>
        <p:nvSpPr>
          <p:cNvPr id="4" name="Slide Number Placeholder 3"/>
          <p:cNvSpPr>
            <a:spLocks noGrp="1"/>
          </p:cNvSpPr>
          <p:nvPr>
            <p:ph type="sldNum" sz="quarter" idx="5"/>
          </p:nvPr>
        </p:nvSpPr>
        <p:spPr/>
        <p:txBody>
          <a:bodyPr/>
          <a:lstStyle/>
          <a:p>
            <a:fld id="{F4B97849-4649-314A-9FF7-65B3DE0E8A19}" type="slidenum">
              <a:rPr lang="en-US" smtClean="0"/>
              <a:t>9</a:t>
            </a:fld>
            <a:endParaRPr lang="en-US"/>
          </a:p>
        </p:txBody>
      </p:sp>
    </p:spTree>
    <p:extLst>
      <p:ext uri="{BB962C8B-B14F-4D97-AF65-F5344CB8AC3E}">
        <p14:creationId xmlns:p14="http://schemas.microsoft.com/office/powerpoint/2010/main" val="1881009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7/19/19 Review</a:t>
            </a:r>
          </a:p>
          <a:p>
            <a:pPr marL="228600" indent="-228600">
              <a:buAutoNum type="alphaUcPeriod"/>
            </a:pPr>
            <a:r>
              <a:rPr lang="en-US" dirty="0"/>
              <a:t>GREEN</a:t>
            </a:r>
          </a:p>
          <a:p>
            <a:pPr marL="228600" indent="-228600">
              <a:buAutoNum type="alphaUcPeriod"/>
            </a:pPr>
            <a:r>
              <a:rPr lang="en-US" dirty="0"/>
              <a:t>GREEN</a:t>
            </a:r>
          </a:p>
          <a:p>
            <a:pPr marL="228600" indent="-228600">
              <a:buAutoNum type="alphaUcPeriod"/>
            </a:pPr>
            <a:endParaRPr lang="en-US" dirty="0"/>
          </a:p>
        </p:txBody>
      </p:sp>
      <p:sp>
        <p:nvSpPr>
          <p:cNvPr id="4" name="Slide Number Placeholder 3"/>
          <p:cNvSpPr>
            <a:spLocks noGrp="1"/>
          </p:cNvSpPr>
          <p:nvPr>
            <p:ph type="sldNum" sz="quarter" idx="5"/>
          </p:nvPr>
        </p:nvSpPr>
        <p:spPr/>
        <p:txBody>
          <a:bodyPr/>
          <a:lstStyle/>
          <a:p>
            <a:fld id="{F4B97849-4649-314A-9FF7-65B3DE0E8A19}" type="slidenum">
              <a:rPr lang="en-US" smtClean="0"/>
              <a:t>10</a:t>
            </a:fld>
            <a:endParaRPr lang="en-US"/>
          </a:p>
        </p:txBody>
      </p:sp>
    </p:spTree>
    <p:extLst>
      <p:ext uri="{BB962C8B-B14F-4D97-AF65-F5344CB8AC3E}">
        <p14:creationId xmlns:p14="http://schemas.microsoft.com/office/powerpoint/2010/main" val="235498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7/19/19 Review</a:t>
            </a:r>
          </a:p>
          <a:p>
            <a:pPr marL="228600" indent="-228600">
              <a:buAutoNum type="alphaUcPeriod"/>
            </a:pPr>
            <a:r>
              <a:rPr lang="en-US" dirty="0"/>
              <a:t>GREEN</a:t>
            </a:r>
          </a:p>
          <a:p>
            <a:pPr marL="228600" indent="-228600">
              <a:buAutoNum type="alphaUcPeriod"/>
            </a:pPr>
            <a:r>
              <a:rPr lang="en-US" dirty="0"/>
              <a:t>GREEN</a:t>
            </a:r>
          </a:p>
          <a:p>
            <a:pPr marL="228600" indent="-228600">
              <a:buAutoNum type="alphaUcPeriod"/>
            </a:pPr>
            <a:endParaRPr lang="en-US" dirty="0"/>
          </a:p>
        </p:txBody>
      </p:sp>
      <p:sp>
        <p:nvSpPr>
          <p:cNvPr id="4" name="Slide Number Placeholder 3"/>
          <p:cNvSpPr>
            <a:spLocks noGrp="1"/>
          </p:cNvSpPr>
          <p:nvPr>
            <p:ph type="sldNum" sz="quarter" idx="5"/>
          </p:nvPr>
        </p:nvSpPr>
        <p:spPr/>
        <p:txBody>
          <a:bodyPr/>
          <a:lstStyle/>
          <a:p>
            <a:fld id="{F4B97849-4649-314A-9FF7-65B3DE0E8A19}" type="slidenum">
              <a:rPr lang="en-US" smtClean="0"/>
              <a:t>11</a:t>
            </a:fld>
            <a:endParaRPr lang="en-US"/>
          </a:p>
        </p:txBody>
      </p:sp>
    </p:spTree>
    <p:extLst>
      <p:ext uri="{BB962C8B-B14F-4D97-AF65-F5344CB8AC3E}">
        <p14:creationId xmlns:p14="http://schemas.microsoft.com/office/powerpoint/2010/main" val="624091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7/19/19 Review</a:t>
            </a:r>
          </a:p>
          <a:p>
            <a:pPr marL="228600" indent="-228600">
              <a:buAutoNum type="alphaUcPeriod"/>
            </a:pPr>
            <a:r>
              <a:rPr lang="en-US" dirty="0"/>
              <a:t>GREEN</a:t>
            </a:r>
          </a:p>
          <a:p>
            <a:pPr marL="228600" indent="-228600">
              <a:buAutoNum type="alphaUcPeriod"/>
            </a:pPr>
            <a:r>
              <a:rPr lang="en-US" dirty="0"/>
              <a:t>GREEN</a:t>
            </a:r>
          </a:p>
          <a:p>
            <a:pPr marL="228600" indent="-228600">
              <a:buAutoNum type="alphaUcPeriod"/>
            </a:pPr>
            <a:endParaRPr lang="en-US" dirty="0"/>
          </a:p>
        </p:txBody>
      </p:sp>
      <p:sp>
        <p:nvSpPr>
          <p:cNvPr id="4" name="Slide Number Placeholder 3"/>
          <p:cNvSpPr>
            <a:spLocks noGrp="1"/>
          </p:cNvSpPr>
          <p:nvPr>
            <p:ph type="sldNum" sz="quarter" idx="5"/>
          </p:nvPr>
        </p:nvSpPr>
        <p:spPr/>
        <p:txBody>
          <a:bodyPr/>
          <a:lstStyle/>
          <a:p>
            <a:fld id="{F4B97849-4649-314A-9FF7-65B3DE0E8A19}" type="slidenum">
              <a:rPr lang="en-US" smtClean="0"/>
              <a:t>12</a:t>
            </a:fld>
            <a:endParaRPr lang="en-US"/>
          </a:p>
        </p:txBody>
      </p:sp>
    </p:spTree>
    <p:extLst>
      <p:ext uri="{BB962C8B-B14F-4D97-AF65-F5344CB8AC3E}">
        <p14:creationId xmlns:p14="http://schemas.microsoft.com/office/powerpoint/2010/main" val="2009030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7/19/19 Review</a:t>
            </a:r>
          </a:p>
          <a:p>
            <a:pPr marL="228600" indent="-228600">
              <a:buAutoNum type="alphaUcPeriod"/>
            </a:pPr>
            <a:r>
              <a:rPr lang="en-US" dirty="0"/>
              <a:t>GREEN</a:t>
            </a:r>
          </a:p>
          <a:p>
            <a:pPr marL="228600" indent="-228600">
              <a:buAutoNum type="alphaUcPeriod"/>
            </a:pPr>
            <a:r>
              <a:rPr lang="en-US" dirty="0"/>
              <a:t>N/A</a:t>
            </a:r>
          </a:p>
          <a:p>
            <a:pPr marL="228600" indent="-228600">
              <a:buAutoNum type="alphaUcPeriod"/>
            </a:pPr>
            <a:endParaRPr lang="en-US" dirty="0"/>
          </a:p>
        </p:txBody>
      </p:sp>
      <p:sp>
        <p:nvSpPr>
          <p:cNvPr id="4" name="Slide Number Placeholder 3"/>
          <p:cNvSpPr>
            <a:spLocks noGrp="1"/>
          </p:cNvSpPr>
          <p:nvPr>
            <p:ph type="sldNum" sz="quarter" idx="5"/>
          </p:nvPr>
        </p:nvSpPr>
        <p:spPr/>
        <p:txBody>
          <a:bodyPr/>
          <a:lstStyle/>
          <a:p>
            <a:fld id="{F4B97849-4649-314A-9FF7-65B3DE0E8A19}" type="slidenum">
              <a:rPr lang="en-US" smtClean="0"/>
              <a:t>13</a:t>
            </a:fld>
            <a:endParaRPr lang="en-US"/>
          </a:p>
        </p:txBody>
      </p:sp>
    </p:spTree>
    <p:extLst>
      <p:ext uri="{BB962C8B-B14F-4D97-AF65-F5344CB8AC3E}">
        <p14:creationId xmlns:p14="http://schemas.microsoft.com/office/powerpoint/2010/main" val="2778470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DA6CA-5E8D-BC4E-B981-9E4C8DB3E7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E764E0-47A2-3548-B93C-C201051144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28A8C1-1D18-234F-8612-3BAD4105DEA0}"/>
              </a:ext>
            </a:extLst>
          </p:cNvPr>
          <p:cNvSpPr>
            <a:spLocks noGrp="1"/>
          </p:cNvSpPr>
          <p:nvPr>
            <p:ph type="dt" sz="half" idx="10"/>
          </p:nvPr>
        </p:nvSpPr>
        <p:spPr/>
        <p:txBody>
          <a:bodyPr/>
          <a:lstStyle/>
          <a:p>
            <a:fld id="{848FED1A-E451-2445-8B65-EB232FF1EC83}" type="datetimeFigureOut">
              <a:rPr lang="en-US" smtClean="0"/>
              <a:t>8/6/19</a:t>
            </a:fld>
            <a:endParaRPr lang="en-US"/>
          </a:p>
        </p:txBody>
      </p:sp>
      <p:sp>
        <p:nvSpPr>
          <p:cNvPr id="5" name="Footer Placeholder 4">
            <a:extLst>
              <a:ext uri="{FF2B5EF4-FFF2-40B4-BE49-F238E27FC236}">
                <a16:creationId xmlns:a16="http://schemas.microsoft.com/office/drawing/2014/main" id="{220DD7DA-B883-5743-96A3-5DC2BA58B8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0FF93F-952F-4C47-9143-2DED6253F821}"/>
              </a:ext>
            </a:extLst>
          </p:cNvPr>
          <p:cNvSpPr>
            <a:spLocks noGrp="1"/>
          </p:cNvSpPr>
          <p:nvPr>
            <p:ph type="sldNum" sz="quarter" idx="12"/>
          </p:nvPr>
        </p:nvSpPr>
        <p:spPr/>
        <p:txBody>
          <a:bodyPr/>
          <a:lstStyle/>
          <a:p>
            <a:fld id="{E19B8F6E-2B93-DF41-A88C-D4CD5AF50415}" type="slidenum">
              <a:rPr lang="en-US" smtClean="0"/>
              <a:t>‹#›</a:t>
            </a:fld>
            <a:endParaRPr lang="en-US"/>
          </a:p>
        </p:txBody>
      </p:sp>
    </p:spTree>
    <p:extLst>
      <p:ext uri="{BB962C8B-B14F-4D97-AF65-F5344CB8AC3E}">
        <p14:creationId xmlns:p14="http://schemas.microsoft.com/office/powerpoint/2010/main" val="3573761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D4D58-5675-A745-81F9-7D1532B252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42F595-EE1B-9C4A-B750-1C3175E8B72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800DC-905D-A949-A851-60A076DD2DC8}"/>
              </a:ext>
            </a:extLst>
          </p:cNvPr>
          <p:cNvSpPr>
            <a:spLocks noGrp="1"/>
          </p:cNvSpPr>
          <p:nvPr>
            <p:ph type="dt" sz="half" idx="10"/>
          </p:nvPr>
        </p:nvSpPr>
        <p:spPr/>
        <p:txBody>
          <a:bodyPr/>
          <a:lstStyle/>
          <a:p>
            <a:fld id="{848FED1A-E451-2445-8B65-EB232FF1EC83}" type="datetimeFigureOut">
              <a:rPr lang="en-US" smtClean="0"/>
              <a:t>8/6/19</a:t>
            </a:fld>
            <a:endParaRPr lang="en-US"/>
          </a:p>
        </p:txBody>
      </p:sp>
      <p:sp>
        <p:nvSpPr>
          <p:cNvPr id="5" name="Footer Placeholder 4">
            <a:extLst>
              <a:ext uri="{FF2B5EF4-FFF2-40B4-BE49-F238E27FC236}">
                <a16:creationId xmlns:a16="http://schemas.microsoft.com/office/drawing/2014/main" id="{7A4B18B7-C430-3846-8277-0ABE9E4A85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FCEF04-556D-E741-9D6E-4F24B85BD34F}"/>
              </a:ext>
            </a:extLst>
          </p:cNvPr>
          <p:cNvSpPr>
            <a:spLocks noGrp="1"/>
          </p:cNvSpPr>
          <p:nvPr>
            <p:ph type="sldNum" sz="quarter" idx="12"/>
          </p:nvPr>
        </p:nvSpPr>
        <p:spPr/>
        <p:txBody>
          <a:bodyPr/>
          <a:lstStyle/>
          <a:p>
            <a:fld id="{E19B8F6E-2B93-DF41-A88C-D4CD5AF50415}" type="slidenum">
              <a:rPr lang="en-US" smtClean="0"/>
              <a:t>‹#›</a:t>
            </a:fld>
            <a:endParaRPr lang="en-US"/>
          </a:p>
        </p:txBody>
      </p:sp>
    </p:spTree>
    <p:extLst>
      <p:ext uri="{BB962C8B-B14F-4D97-AF65-F5344CB8AC3E}">
        <p14:creationId xmlns:p14="http://schemas.microsoft.com/office/powerpoint/2010/main" val="2343223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B67C83-D2B1-CC46-A0E7-5AC0F28715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191117-15D1-9F4E-AB12-71E0DD5810C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CBFD95-E9AE-2D43-9788-634B1183ABBB}"/>
              </a:ext>
            </a:extLst>
          </p:cNvPr>
          <p:cNvSpPr>
            <a:spLocks noGrp="1"/>
          </p:cNvSpPr>
          <p:nvPr>
            <p:ph type="dt" sz="half" idx="10"/>
          </p:nvPr>
        </p:nvSpPr>
        <p:spPr/>
        <p:txBody>
          <a:bodyPr/>
          <a:lstStyle/>
          <a:p>
            <a:fld id="{848FED1A-E451-2445-8B65-EB232FF1EC83}" type="datetimeFigureOut">
              <a:rPr lang="en-US" smtClean="0"/>
              <a:t>8/6/19</a:t>
            </a:fld>
            <a:endParaRPr lang="en-US"/>
          </a:p>
        </p:txBody>
      </p:sp>
      <p:sp>
        <p:nvSpPr>
          <p:cNvPr id="5" name="Footer Placeholder 4">
            <a:extLst>
              <a:ext uri="{FF2B5EF4-FFF2-40B4-BE49-F238E27FC236}">
                <a16:creationId xmlns:a16="http://schemas.microsoft.com/office/drawing/2014/main" id="{E1CA7A0E-59D4-7243-ADB4-DC801F094A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F4A01E-9A01-EA4E-B2B7-F44FEDE01357}"/>
              </a:ext>
            </a:extLst>
          </p:cNvPr>
          <p:cNvSpPr>
            <a:spLocks noGrp="1"/>
          </p:cNvSpPr>
          <p:nvPr>
            <p:ph type="sldNum" sz="quarter" idx="12"/>
          </p:nvPr>
        </p:nvSpPr>
        <p:spPr/>
        <p:txBody>
          <a:bodyPr/>
          <a:lstStyle/>
          <a:p>
            <a:fld id="{E19B8F6E-2B93-DF41-A88C-D4CD5AF50415}" type="slidenum">
              <a:rPr lang="en-US" smtClean="0"/>
              <a:t>‹#›</a:t>
            </a:fld>
            <a:endParaRPr lang="en-US"/>
          </a:p>
        </p:txBody>
      </p:sp>
    </p:spTree>
    <p:extLst>
      <p:ext uri="{BB962C8B-B14F-4D97-AF65-F5344CB8AC3E}">
        <p14:creationId xmlns:p14="http://schemas.microsoft.com/office/powerpoint/2010/main" val="4209957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1D56-7C37-B34A-B38C-F4CA7DB56E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ACAE3C-E2FA-684A-BF97-5D4CFC609A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D4B9DC-5CCE-984A-9619-8308D0A614B7}"/>
              </a:ext>
            </a:extLst>
          </p:cNvPr>
          <p:cNvSpPr>
            <a:spLocks noGrp="1"/>
          </p:cNvSpPr>
          <p:nvPr>
            <p:ph type="dt" sz="half" idx="10"/>
          </p:nvPr>
        </p:nvSpPr>
        <p:spPr/>
        <p:txBody>
          <a:bodyPr/>
          <a:lstStyle>
            <a:lvl1pPr>
              <a:defRPr/>
            </a:lvl1pPr>
          </a:lstStyle>
          <a:p>
            <a:r>
              <a:rPr lang="en-US" dirty="0"/>
              <a:t>2019 ABoVE Airborne Campaign</a:t>
            </a:r>
          </a:p>
        </p:txBody>
      </p:sp>
      <p:sp>
        <p:nvSpPr>
          <p:cNvPr id="5" name="Footer Placeholder 4">
            <a:extLst>
              <a:ext uri="{FF2B5EF4-FFF2-40B4-BE49-F238E27FC236}">
                <a16:creationId xmlns:a16="http://schemas.microsoft.com/office/drawing/2014/main" id="{4BD119FE-980B-7D41-8176-41553B5C880C}"/>
              </a:ext>
            </a:extLst>
          </p:cNvPr>
          <p:cNvSpPr>
            <a:spLocks noGrp="1"/>
          </p:cNvSpPr>
          <p:nvPr>
            <p:ph type="ftr" sz="quarter" idx="11"/>
          </p:nvPr>
        </p:nvSpPr>
        <p:spPr/>
        <p:txBody>
          <a:bodyPr/>
          <a:lstStyle/>
          <a:p>
            <a:fld id="{E19B8F6E-2B93-DF41-A88C-D4CD5AF50415}" type="slidenum">
              <a:rPr lang="en-US" smtClean="0">
                <a:solidFill>
                  <a:schemeClr val="tx1"/>
                </a:solidFill>
              </a:rPr>
              <a:pPr/>
              <a:t>‹#›</a:t>
            </a:fld>
            <a:r>
              <a:rPr lang="en-US" dirty="0">
                <a:solidFill>
                  <a:schemeClr val="tx1"/>
                </a:solidFill>
              </a:rPr>
              <a:t> </a:t>
            </a:r>
          </a:p>
          <a:p>
            <a:r>
              <a:rPr lang="en-US" b="1" dirty="0">
                <a:solidFill>
                  <a:srgbClr val="0000FF"/>
                </a:solidFill>
              </a:rPr>
              <a:t>Arctic Boreal Vulnerability Experiment</a:t>
            </a:r>
          </a:p>
        </p:txBody>
      </p:sp>
      <p:sp>
        <p:nvSpPr>
          <p:cNvPr id="6" name="Slide Number Placeholder 5">
            <a:extLst>
              <a:ext uri="{FF2B5EF4-FFF2-40B4-BE49-F238E27FC236}">
                <a16:creationId xmlns:a16="http://schemas.microsoft.com/office/drawing/2014/main" id="{BD94524E-18CF-2D40-9354-92BB0FFE70B0}"/>
              </a:ext>
            </a:extLst>
          </p:cNvPr>
          <p:cNvSpPr>
            <a:spLocks noGrp="1"/>
          </p:cNvSpPr>
          <p:nvPr>
            <p:ph type="sldNum" sz="quarter" idx="12"/>
          </p:nvPr>
        </p:nvSpPr>
        <p:spPr/>
        <p:txBody>
          <a:bodyPr/>
          <a:lstStyle>
            <a:lvl1pPr>
              <a:defRPr/>
            </a:lvl1pPr>
          </a:lstStyle>
          <a:p>
            <a:r>
              <a:rPr lang="en-US" dirty="0"/>
              <a:t>AVIRIS-NG/Summer 2019</a:t>
            </a:r>
          </a:p>
        </p:txBody>
      </p:sp>
      <p:cxnSp>
        <p:nvCxnSpPr>
          <p:cNvPr id="8" name="Straight Connector 7">
            <a:extLst>
              <a:ext uri="{FF2B5EF4-FFF2-40B4-BE49-F238E27FC236}">
                <a16:creationId xmlns:a16="http://schemas.microsoft.com/office/drawing/2014/main" id="{2A6FE377-A016-6142-8BD3-B20A8069891F}"/>
              </a:ext>
            </a:extLst>
          </p:cNvPr>
          <p:cNvCxnSpPr>
            <a:cxnSpLocks/>
          </p:cNvCxnSpPr>
          <p:nvPr userDrawn="1"/>
        </p:nvCxnSpPr>
        <p:spPr>
          <a:xfrm>
            <a:off x="0" y="1255594"/>
            <a:ext cx="1219200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6014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032BA-27F7-C94C-BB8C-7532A8BE4D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13696C-1F9A-7441-9DFA-D72F0EA4CC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66AEF77-AFE2-E14E-A95B-D2BE32B43FF5}"/>
              </a:ext>
            </a:extLst>
          </p:cNvPr>
          <p:cNvSpPr>
            <a:spLocks noGrp="1"/>
          </p:cNvSpPr>
          <p:nvPr>
            <p:ph type="dt" sz="half" idx="10"/>
          </p:nvPr>
        </p:nvSpPr>
        <p:spPr/>
        <p:txBody>
          <a:bodyPr/>
          <a:lstStyle/>
          <a:p>
            <a:fld id="{848FED1A-E451-2445-8B65-EB232FF1EC83}" type="datetimeFigureOut">
              <a:rPr lang="en-US" smtClean="0"/>
              <a:t>8/6/19</a:t>
            </a:fld>
            <a:endParaRPr lang="en-US"/>
          </a:p>
        </p:txBody>
      </p:sp>
      <p:sp>
        <p:nvSpPr>
          <p:cNvPr id="5" name="Footer Placeholder 4">
            <a:extLst>
              <a:ext uri="{FF2B5EF4-FFF2-40B4-BE49-F238E27FC236}">
                <a16:creationId xmlns:a16="http://schemas.microsoft.com/office/drawing/2014/main" id="{BBAAC9F7-CEAC-E048-870D-B5C49E8B4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A1C67E-5E79-0645-B4D5-7A5380911BE3}"/>
              </a:ext>
            </a:extLst>
          </p:cNvPr>
          <p:cNvSpPr>
            <a:spLocks noGrp="1"/>
          </p:cNvSpPr>
          <p:nvPr>
            <p:ph type="sldNum" sz="quarter" idx="12"/>
          </p:nvPr>
        </p:nvSpPr>
        <p:spPr/>
        <p:txBody>
          <a:bodyPr/>
          <a:lstStyle/>
          <a:p>
            <a:fld id="{E19B8F6E-2B93-DF41-A88C-D4CD5AF50415}" type="slidenum">
              <a:rPr lang="en-US" smtClean="0"/>
              <a:t>‹#›</a:t>
            </a:fld>
            <a:endParaRPr lang="en-US"/>
          </a:p>
        </p:txBody>
      </p:sp>
    </p:spTree>
    <p:extLst>
      <p:ext uri="{BB962C8B-B14F-4D97-AF65-F5344CB8AC3E}">
        <p14:creationId xmlns:p14="http://schemas.microsoft.com/office/powerpoint/2010/main" val="552782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5FD6-9E99-5C4C-854E-6080EDE71E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81114D-D12E-CA4E-8618-E7471A47483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427FE1-2A05-CB48-8438-E57F042B8A0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7E0A2D-0C27-ED41-AEDC-11CBCE5F0EC2}"/>
              </a:ext>
            </a:extLst>
          </p:cNvPr>
          <p:cNvSpPr>
            <a:spLocks noGrp="1"/>
          </p:cNvSpPr>
          <p:nvPr>
            <p:ph type="dt" sz="half" idx="10"/>
          </p:nvPr>
        </p:nvSpPr>
        <p:spPr/>
        <p:txBody>
          <a:bodyPr/>
          <a:lstStyle/>
          <a:p>
            <a:fld id="{848FED1A-E451-2445-8B65-EB232FF1EC83}" type="datetimeFigureOut">
              <a:rPr lang="en-US" smtClean="0"/>
              <a:t>8/6/19</a:t>
            </a:fld>
            <a:endParaRPr lang="en-US"/>
          </a:p>
        </p:txBody>
      </p:sp>
      <p:sp>
        <p:nvSpPr>
          <p:cNvPr id="6" name="Footer Placeholder 5">
            <a:extLst>
              <a:ext uri="{FF2B5EF4-FFF2-40B4-BE49-F238E27FC236}">
                <a16:creationId xmlns:a16="http://schemas.microsoft.com/office/drawing/2014/main" id="{A67F1768-C183-414A-86DF-35B4FD02CA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F511D8-91D7-5149-892D-EDF7C9BA0E32}"/>
              </a:ext>
            </a:extLst>
          </p:cNvPr>
          <p:cNvSpPr>
            <a:spLocks noGrp="1"/>
          </p:cNvSpPr>
          <p:nvPr>
            <p:ph type="sldNum" sz="quarter" idx="12"/>
          </p:nvPr>
        </p:nvSpPr>
        <p:spPr/>
        <p:txBody>
          <a:bodyPr/>
          <a:lstStyle/>
          <a:p>
            <a:fld id="{E19B8F6E-2B93-DF41-A88C-D4CD5AF50415}" type="slidenum">
              <a:rPr lang="en-US" smtClean="0"/>
              <a:t>‹#›</a:t>
            </a:fld>
            <a:endParaRPr lang="en-US"/>
          </a:p>
        </p:txBody>
      </p:sp>
    </p:spTree>
    <p:extLst>
      <p:ext uri="{BB962C8B-B14F-4D97-AF65-F5344CB8AC3E}">
        <p14:creationId xmlns:p14="http://schemas.microsoft.com/office/powerpoint/2010/main" val="490835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ADC96-F103-234D-9860-FDEFCDDB7A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6981EA-3D25-BF4C-BE5D-CFA8E1AD1B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A0008C6-06D3-AF47-9B96-4A1145D0366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41C8B5-3A7C-D64F-AA0F-A77DB061C9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36B554D-F498-4C4D-A591-E66A99F11BF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A6D1DC-D002-C74B-8C01-49BBA48BF19B}"/>
              </a:ext>
            </a:extLst>
          </p:cNvPr>
          <p:cNvSpPr>
            <a:spLocks noGrp="1"/>
          </p:cNvSpPr>
          <p:nvPr>
            <p:ph type="dt" sz="half" idx="10"/>
          </p:nvPr>
        </p:nvSpPr>
        <p:spPr/>
        <p:txBody>
          <a:bodyPr/>
          <a:lstStyle/>
          <a:p>
            <a:fld id="{848FED1A-E451-2445-8B65-EB232FF1EC83}" type="datetimeFigureOut">
              <a:rPr lang="en-US" smtClean="0"/>
              <a:t>8/6/19</a:t>
            </a:fld>
            <a:endParaRPr lang="en-US"/>
          </a:p>
        </p:txBody>
      </p:sp>
      <p:sp>
        <p:nvSpPr>
          <p:cNvPr id="8" name="Footer Placeholder 7">
            <a:extLst>
              <a:ext uri="{FF2B5EF4-FFF2-40B4-BE49-F238E27FC236}">
                <a16:creationId xmlns:a16="http://schemas.microsoft.com/office/drawing/2014/main" id="{10ECDA08-B995-5C4D-B5F3-0A6FBBA8D1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4BCB82-CBC0-6F4B-B59D-701AAC897333}"/>
              </a:ext>
            </a:extLst>
          </p:cNvPr>
          <p:cNvSpPr>
            <a:spLocks noGrp="1"/>
          </p:cNvSpPr>
          <p:nvPr>
            <p:ph type="sldNum" sz="quarter" idx="12"/>
          </p:nvPr>
        </p:nvSpPr>
        <p:spPr/>
        <p:txBody>
          <a:bodyPr/>
          <a:lstStyle/>
          <a:p>
            <a:fld id="{E19B8F6E-2B93-DF41-A88C-D4CD5AF50415}" type="slidenum">
              <a:rPr lang="en-US" smtClean="0"/>
              <a:t>‹#›</a:t>
            </a:fld>
            <a:endParaRPr lang="en-US"/>
          </a:p>
        </p:txBody>
      </p:sp>
    </p:spTree>
    <p:extLst>
      <p:ext uri="{BB962C8B-B14F-4D97-AF65-F5344CB8AC3E}">
        <p14:creationId xmlns:p14="http://schemas.microsoft.com/office/powerpoint/2010/main" val="458346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BBAEA-9311-FA4E-B3CD-A14676FD4D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241807-03BB-8446-A151-94D86F166B26}"/>
              </a:ext>
            </a:extLst>
          </p:cNvPr>
          <p:cNvSpPr>
            <a:spLocks noGrp="1"/>
          </p:cNvSpPr>
          <p:nvPr>
            <p:ph type="dt" sz="half" idx="10"/>
          </p:nvPr>
        </p:nvSpPr>
        <p:spPr/>
        <p:txBody>
          <a:bodyPr/>
          <a:lstStyle/>
          <a:p>
            <a:fld id="{848FED1A-E451-2445-8B65-EB232FF1EC83}" type="datetimeFigureOut">
              <a:rPr lang="en-US" smtClean="0"/>
              <a:t>8/6/19</a:t>
            </a:fld>
            <a:endParaRPr lang="en-US"/>
          </a:p>
        </p:txBody>
      </p:sp>
      <p:sp>
        <p:nvSpPr>
          <p:cNvPr id="4" name="Footer Placeholder 3">
            <a:extLst>
              <a:ext uri="{FF2B5EF4-FFF2-40B4-BE49-F238E27FC236}">
                <a16:creationId xmlns:a16="http://schemas.microsoft.com/office/drawing/2014/main" id="{D09C475A-6433-E947-819E-C3D0E0F4D3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F997AF-0DFC-B14F-A4BE-CA8093C817FB}"/>
              </a:ext>
            </a:extLst>
          </p:cNvPr>
          <p:cNvSpPr>
            <a:spLocks noGrp="1"/>
          </p:cNvSpPr>
          <p:nvPr>
            <p:ph type="sldNum" sz="quarter" idx="12"/>
          </p:nvPr>
        </p:nvSpPr>
        <p:spPr/>
        <p:txBody>
          <a:bodyPr/>
          <a:lstStyle/>
          <a:p>
            <a:fld id="{E19B8F6E-2B93-DF41-A88C-D4CD5AF50415}" type="slidenum">
              <a:rPr lang="en-US" smtClean="0"/>
              <a:t>‹#›</a:t>
            </a:fld>
            <a:endParaRPr lang="en-US"/>
          </a:p>
        </p:txBody>
      </p:sp>
    </p:spTree>
    <p:extLst>
      <p:ext uri="{BB962C8B-B14F-4D97-AF65-F5344CB8AC3E}">
        <p14:creationId xmlns:p14="http://schemas.microsoft.com/office/powerpoint/2010/main" val="1967969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E0A1B9-4362-1340-A731-572FE698C869}"/>
              </a:ext>
            </a:extLst>
          </p:cNvPr>
          <p:cNvSpPr>
            <a:spLocks noGrp="1"/>
          </p:cNvSpPr>
          <p:nvPr>
            <p:ph type="dt" sz="half" idx="10"/>
          </p:nvPr>
        </p:nvSpPr>
        <p:spPr/>
        <p:txBody>
          <a:bodyPr/>
          <a:lstStyle/>
          <a:p>
            <a:fld id="{848FED1A-E451-2445-8B65-EB232FF1EC83}" type="datetimeFigureOut">
              <a:rPr lang="en-US" smtClean="0"/>
              <a:t>8/6/19</a:t>
            </a:fld>
            <a:endParaRPr lang="en-US"/>
          </a:p>
        </p:txBody>
      </p:sp>
      <p:sp>
        <p:nvSpPr>
          <p:cNvPr id="3" name="Footer Placeholder 2">
            <a:extLst>
              <a:ext uri="{FF2B5EF4-FFF2-40B4-BE49-F238E27FC236}">
                <a16:creationId xmlns:a16="http://schemas.microsoft.com/office/drawing/2014/main" id="{0DE02B92-014F-C14F-9386-B8FDBE0500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EC3898-8212-A24C-B11A-A3117CB8CC94}"/>
              </a:ext>
            </a:extLst>
          </p:cNvPr>
          <p:cNvSpPr>
            <a:spLocks noGrp="1"/>
          </p:cNvSpPr>
          <p:nvPr>
            <p:ph type="sldNum" sz="quarter" idx="12"/>
          </p:nvPr>
        </p:nvSpPr>
        <p:spPr/>
        <p:txBody>
          <a:bodyPr/>
          <a:lstStyle/>
          <a:p>
            <a:fld id="{E19B8F6E-2B93-DF41-A88C-D4CD5AF50415}" type="slidenum">
              <a:rPr lang="en-US" smtClean="0"/>
              <a:t>‹#›</a:t>
            </a:fld>
            <a:endParaRPr lang="en-US"/>
          </a:p>
        </p:txBody>
      </p:sp>
    </p:spTree>
    <p:extLst>
      <p:ext uri="{BB962C8B-B14F-4D97-AF65-F5344CB8AC3E}">
        <p14:creationId xmlns:p14="http://schemas.microsoft.com/office/powerpoint/2010/main" val="2942899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C1376-1CEA-DC4B-8178-24DBEE908F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522255-3987-224D-952B-9E2B5F3EBC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56B1BE-381E-C047-ADE2-260ED03CA3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1ACE66A-3880-B64A-BBA1-8CA3030E1D07}"/>
              </a:ext>
            </a:extLst>
          </p:cNvPr>
          <p:cNvSpPr>
            <a:spLocks noGrp="1"/>
          </p:cNvSpPr>
          <p:nvPr>
            <p:ph type="dt" sz="half" idx="10"/>
          </p:nvPr>
        </p:nvSpPr>
        <p:spPr/>
        <p:txBody>
          <a:bodyPr/>
          <a:lstStyle/>
          <a:p>
            <a:fld id="{848FED1A-E451-2445-8B65-EB232FF1EC83}" type="datetimeFigureOut">
              <a:rPr lang="en-US" smtClean="0"/>
              <a:t>8/6/19</a:t>
            </a:fld>
            <a:endParaRPr lang="en-US"/>
          </a:p>
        </p:txBody>
      </p:sp>
      <p:sp>
        <p:nvSpPr>
          <p:cNvPr id="6" name="Footer Placeholder 5">
            <a:extLst>
              <a:ext uri="{FF2B5EF4-FFF2-40B4-BE49-F238E27FC236}">
                <a16:creationId xmlns:a16="http://schemas.microsoft.com/office/drawing/2014/main" id="{DAFE0B91-83A1-9A4F-A37C-4CA99CE00C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3C69F4-113C-8847-9CFC-ECAD80A66876}"/>
              </a:ext>
            </a:extLst>
          </p:cNvPr>
          <p:cNvSpPr>
            <a:spLocks noGrp="1"/>
          </p:cNvSpPr>
          <p:nvPr>
            <p:ph type="sldNum" sz="quarter" idx="12"/>
          </p:nvPr>
        </p:nvSpPr>
        <p:spPr/>
        <p:txBody>
          <a:bodyPr/>
          <a:lstStyle/>
          <a:p>
            <a:fld id="{E19B8F6E-2B93-DF41-A88C-D4CD5AF50415}" type="slidenum">
              <a:rPr lang="en-US" smtClean="0"/>
              <a:t>‹#›</a:t>
            </a:fld>
            <a:endParaRPr lang="en-US"/>
          </a:p>
        </p:txBody>
      </p:sp>
    </p:spTree>
    <p:extLst>
      <p:ext uri="{BB962C8B-B14F-4D97-AF65-F5344CB8AC3E}">
        <p14:creationId xmlns:p14="http://schemas.microsoft.com/office/powerpoint/2010/main" val="2394344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F8CEE-B5B5-DC46-B4CE-84A7A0EE2C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C0DEB2-B5D4-1C4A-A158-3FF97CAA05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ED2F16-2CE8-5543-AB65-B70930A170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B74683-D20D-1E41-83EA-0C89D47C2B83}"/>
              </a:ext>
            </a:extLst>
          </p:cNvPr>
          <p:cNvSpPr>
            <a:spLocks noGrp="1"/>
          </p:cNvSpPr>
          <p:nvPr>
            <p:ph type="dt" sz="half" idx="10"/>
          </p:nvPr>
        </p:nvSpPr>
        <p:spPr/>
        <p:txBody>
          <a:bodyPr/>
          <a:lstStyle/>
          <a:p>
            <a:fld id="{848FED1A-E451-2445-8B65-EB232FF1EC83}" type="datetimeFigureOut">
              <a:rPr lang="en-US" smtClean="0"/>
              <a:t>8/6/19</a:t>
            </a:fld>
            <a:endParaRPr lang="en-US"/>
          </a:p>
        </p:txBody>
      </p:sp>
      <p:sp>
        <p:nvSpPr>
          <p:cNvPr id="6" name="Footer Placeholder 5">
            <a:extLst>
              <a:ext uri="{FF2B5EF4-FFF2-40B4-BE49-F238E27FC236}">
                <a16:creationId xmlns:a16="http://schemas.microsoft.com/office/drawing/2014/main" id="{C1E97B85-F7DE-E64E-8190-ECA2EC4D19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1B2936-D7FE-E649-9FA5-5FEDED541176}"/>
              </a:ext>
            </a:extLst>
          </p:cNvPr>
          <p:cNvSpPr>
            <a:spLocks noGrp="1"/>
          </p:cNvSpPr>
          <p:nvPr>
            <p:ph type="sldNum" sz="quarter" idx="12"/>
          </p:nvPr>
        </p:nvSpPr>
        <p:spPr/>
        <p:txBody>
          <a:bodyPr/>
          <a:lstStyle/>
          <a:p>
            <a:fld id="{E19B8F6E-2B93-DF41-A88C-D4CD5AF50415}" type="slidenum">
              <a:rPr lang="en-US" smtClean="0"/>
              <a:t>‹#›</a:t>
            </a:fld>
            <a:endParaRPr lang="en-US"/>
          </a:p>
        </p:txBody>
      </p:sp>
    </p:spTree>
    <p:extLst>
      <p:ext uri="{BB962C8B-B14F-4D97-AF65-F5344CB8AC3E}">
        <p14:creationId xmlns:p14="http://schemas.microsoft.com/office/powerpoint/2010/main" val="1738559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0F0672-6F77-8647-8C99-7E330B23FE55}"/>
              </a:ext>
            </a:extLst>
          </p:cNvPr>
          <p:cNvSpPr>
            <a:spLocks noGrp="1"/>
          </p:cNvSpPr>
          <p:nvPr>
            <p:ph type="title"/>
          </p:nvPr>
        </p:nvSpPr>
        <p:spPr>
          <a:xfrm>
            <a:off x="1091820" y="324181"/>
            <a:ext cx="8871045" cy="7794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96F8ED-E521-8340-89D7-D9EFA13DD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BAE883-D774-B943-8414-D2FA6822E6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ctr">
              <a:defRPr sz="1200">
                <a:solidFill>
                  <a:schemeClr val="tx1"/>
                </a:solidFill>
              </a:defRPr>
            </a:lvl1pPr>
          </a:lstStyle>
          <a:p>
            <a:r>
              <a:rPr lang="en-US" dirty="0"/>
              <a:t>2019 ABoVE Airborne Campaign</a:t>
            </a:r>
          </a:p>
        </p:txBody>
      </p:sp>
      <p:sp>
        <p:nvSpPr>
          <p:cNvPr id="5" name="Footer Placeholder 4">
            <a:extLst>
              <a:ext uri="{FF2B5EF4-FFF2-40B4-BE49-F238E27FC236}">
                <a16:creationId xmlns:a16="http://schemas.microsoft.com/office/drawing/2014/main" id="{437334D1-1015-724A-9269-9DE0BAF433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E19B8F6E-2B93-DF41-A88C-D4CD5AF50415}" type="slidenum">
              <a:rPr lang="en-US" smtClean="0">
                <a:solidFill>
                  <a:schemeClr val="tx1"/>
                </a:solidFill>
              </a:rPr>
              <a:pPr/>
              <a:t>‹#›</a:t>
            </a:fld>
            <a:r>
              <a:rPr lang="en-US" dirty="0">
                <a:solidFill>
                  <a:schemeClr val="tx1"/>
                </a:solidFill>
              </a:rPr>
              <a:t> </a:t>
            </a:r>
          </a:p>
          <a:p>
            <a:r>
              <a:rPr lang="en-US" b="1" dirty="0">
                <a:solidFill>
                  <a:srgbClr val="0000FF"/>
                </a:solidFill>
              </a:rPr>
              <a:t>Arctic Boreal Vulnerability Experiment</a:t>
            </a:r>
          </a:p>
        </p:txBody>
      </p:sp>
      <p:sp>
        <p:nvSpPr>
          <p:cNvPr id="6" name="Slide Number Placeholder 5">
            <a:extLst>
              <a:ext uri="{FF2B5EF4-FFF2-40B4-BE49-F238E27FC236}">
                <a16:creationId xmlns:a16="http://schemas.microsoft.com/office/drawing/2014/main" id="{BEB62002-5524-FF44-AC0C-71693C1984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ctr">
              <a:defRPr sz="1200">
                <a:solidFill>
                  <a:schemeClr val="tx1"/>
                </a:solidFill>
              </a:defRPr>
            </a:lvl1pPr>
          </a:lstStyle>
          <a:p>
            <a:r>
              <a:rPr lang="en-US" dirty="0"/>
              <a:t>AVIRIS-NG/Summer 2019</a:t>
            </a:r>
          </a:p>
        </p:txBody>
      </p:sp>
      <p:graphicFrame>
        <p:nvGraphicFramePr>
          <p:cNvPr id="7" name="Object 2">
            <a:extLst>
              <a:ext uri="{FF2B5EF4-FFF2-40B4-BE49-F238E27FC236}">
                <a16:creationId xmlns:a16="http://schemas.microsoft.com/office/drawing/2014/main" id="{45AAFA93-9710-4D4D-B8E1-E34DEB5CA2D5}"/>
              </a:ext>
            </a:extLst>
          </p:cNvPr>
          <p:cNvGraphicFramePr>
            <a:graphicFrameLocks noChangeAspect="1"/>
          </p:cNvGraphicFramePr>
          <p:nvPr userDrawn="1">
            <p:extLst>
              <p:ext uri="{D42A27DB-BD31-4B8C-83A1-F6EECF244321}">
                <p14:modId xmlns:p14="http://schemas.microsoft.com/office/powerpoint/2010/main" val="2631223325"/>
              </p:ext>
            </p:extLst>
          </p:nvPr>
        </p:nvGraphicFramePr>
        <p:xfrm>
          <a:off x="157768" y="230188"/>
          <a:ext cx="1118861" cy="914400"/>
        </p:xfrm>
        <a:graphic>
          <a:graphicData uri="http://schemas.openxmlformats.org/presentationml/2006/ole">
            <mc:AlternateContent xmlns:mc="http://schemas.openxmlformats.org/markup-compatibility/2006">
              <mc:Choice xmlns:v="urn:schemas-microsoft-com:vml" Requires="v">
                <p:oleObj spid="_x0000_s1152" name="Photo Editor Photo" r:id="rId14" imgW="1523810" imgH="1380952" progId="MSPhotoEd.3">
                  <p:embed/>
                </p:oleObj>
              </mc:Choice>
              <mc:Fallback>
                <p:oleObj name="Photo Editor Photo" r:id="rId14" imgW="1523810" imgH="1380952" progId="MSPhotoEd.3">
                  <p:embed/>
                  <p:pic>
                    <p:nvPicPr>
                      <p:cNvPr id="1029" name="Object 2"/>
                      <p:cNvPicPr>
                        <a:picLocks noChangeAspect="1" noChangeArrowheads="1"/>
                      </p:cNvPicPr>
                      <p:nvPr/>
                    </p:nvPicPr>
                    <p:blipFill>
                      <a:blip r:embed="rId15">
                        <a:extLst>
                          <a:ext uri="{28A0092B-C50C-407E-A947-70E740481C1C}">
                            <a14:useLocalDpi xmlns:a14="http://schemas.microsoft.com/office/drawing/2010/main" val="0"/>
                          </a:ext>
                        </a:extLst>
                      </a:blip>
                      <a:srcRect l="6001" t="11919" r="6001" b="8607"/>
                      <a:stretch>
                        <a:fillRect/>
                      </a:stretch>
                    </p:blipFill>
                    <p:spPr bwMode="auto">
                      <a:xfrm>
                        <a:off x="157768" y="230188"/>
                        <a:ext cx="1118861"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8" name="Picture 7" descr="ABoVE_Logo_large_blue.jpg">
            <a:extLst>
              <a:ext uri="{FF2B5EF4-FFF2-40B4-BE49-F238E27FC236}">
                <a16:creationId xmlns:a16="http://schemas.microsoft.com/office/drawing/2014/main" id="{D3675681-4EBB-8744-8625-CFA525455B76}"/>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9668302" y="230188"/>
            <a:ext cx="2365930" cy="914400"/>
          </a:xfrm>
          <a:prstGeom prst="rect">
            <a:avLst/>
          </a:prstGeom>
        </p:spPr>
      </p:pic>
    </p:spTree>
    <p:extLst>
      <p:ext uri="{BB962C8B-B14F-4D97-AF65-F5344CB8AC3E}">
        <p14:creationId xmlns:p14="http://schemas.microsoft.com/office/powerpoint/2010/main" val="789767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3600" b="1" kern="1200">
          <a:solidFill>
            <a:srgbClr val="0070C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hyperlink" Target="https://avirisng.jpl.nasa.gov/ql/19qlook/ang20190712t212749_geo.jpe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avirisng.jpl.nasa.gov/ql/19qlook/ang20190712t212208_geo.jpeg" TargetMode="External"/><Relationship Id="rId5" Type="http://schemas.openxmlformats.org/officeDocument/2006/relationships/hyperlink" Target="https://avirisng.jpl.nasa.gov/cgi/flights.cgi?step=view_flightlog&amp;flight_id=ang20190712t" TargetMode="Externa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hyperlink" Target="https://avirisng.jpl.nasa.gov/ql/19qlook/ang20190712t213935_geo.jpe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avirisng.jpl.nasa.gov/ql/19qlook/ang20190712t213356_geo.jpeg" TargetMode="External"/><Relationship Id="rId5" Type="http://schemas.openxmlformats.org/officeDocument/2006/relationships/hyperlink" Target="https://avirisng.jpl.nasa.gov/cgi/flights.cgi?step=view_flightlog&amp;flight_id=ang20190712t" TargetMode="Externa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hyperlink" Target="https://avirisng.jpl.nasa.gov/ql/19qlook/ang20190712t215039_geo.jpe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avirisng.jpl.nasa.gov/ql/19qlook/ang20190712t214601_geo.jpeg" TargetMode="External"/><Relationship Id="rId5" Type="http://schemas.openxmlformats.org/officeDocument/2006/relationships/hyperlink" Target="https://avirisng.jpl.nasa.gov/cgi/flights.cgi?step=view_flightlog&amp;flight_id=ang20190712t" TargetMode="Externa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avirisng.jpl.nasa.gov/ql/19qlook/ang20190712t215625_geo.jpeg" TargetMode="External"/><Relationship Id="rId4" Type="http://schemas.openxmlformats.org/officeDocument/2006/relationships/hyperlink" Target="https://avirisng.jpl.nasa.gov/cgi/flights.cgi?step=view_flightlog&amp;flight_id=ang20190712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hyperlink" Target="https://avirisng.jpl.nasa.gov/ql/19qlook/ang20190712t223019_geo.jpe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avirisng.jpl.nasa.gov/ql/19qlook/ang20190712t221928_geo.jpeg" TargetMode="External"/><Relationship Id="rId5" Type="http://schemas.openxmlformats.org/officeDocument/2006/relationships/hyperlink" Target="https://avirisng.jpl.nasa.gov/cgi/flights.cgi?step=view_flightlog&amp;flight_id=ang20190712t" TargetMode="Externa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avirisng.jpl.nasa.gov/ql/19qlook/ang20190712t224105_geo.jpeg" TargetMode="External"/><Relationship Id="rId4" Type="http://schemas.openxmlformats.org/officeDocument/2006/relationships/hyperlink" Target="https://avirisng.jpl.nasa.gov/cgi/flights.cgi?step=view_flightlog&amp;flight_id=ang20190712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hyperlink" Target="https://avirisng.jpl.nasa.gov/ql/19qlook/ang20190712t231624_geo.jpe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avirisng.jpl.nasa.gov/ql/19qlook/ang20190712t230321_geo.jpeg" TargetMode="External"/><Relationship Id="rId5" Type="http://schemas.openxmlformats.org/officeDocument/2006/relationships/hyperlink" Target="https://avirisng.jpl.nasa.gov/cgi/flights.cgi?step=view_flightlog&amp;flight_id=ang20190712t" TargetMode="Externa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hyperlink" Target="https://avirisng.jpl.nasa.gov/ql/19qlook/ang20190712t233049_geo.jpe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avirisng.jpl.nasa.gov/ql/19qlook/ang20190712t232437_geo.jpeg" TargetMode="External"/><Relationship Id="rId5" Type="http://schemas.openxmlformats.org/officeDocument/2006/relationships/hyperlink" Target="https://avirisng.jpl.nasa.gov/cgi/flights.cgi?step=view_flightlog&amp;flight_id=ang20190712t" TargetMode="Externa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avirisng.jpl.nasa.gov/ql/19qlook/ang20190712t233644_geo.jpeg" TargetMode="External"/><Relationship Id="rId5" Type="http://schemas.openxmlformats.org/officeDocument/2006/relationships/hyperlink" Target="https://avirisng.jpl.nasa.gov/cgi/flights.cgi?step=view_flightlog&amp;flight_id=ang20190712t" TargetMode="Externa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avirisng.jpl.nasa.gov/ql/19qlook/ang20190712t234843_geo.jpeg" TargetMode="External"/><Relationship Id="rId4" Type="http://schemas.openxmlformats.org/officeDocument/2006/relationships/hyperlink" Target="https://avirisng.jpl.nasa.gov/cgi/flights.cgi?step=view_flightlog&amp;flight_id=ang20190712t"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avirisng.jpl.nasa.gov/ql/19qlook/ang20190713t002123_geo.jpeg" TargetMode="External"/><Relationship Id="rId4" Type="http://schemas.openxmlformats.org/officeDocument/2006/relationships/hyperlink" Target="https://avirisng.jpl.nasa.gov/cgi/flights.cgi?step=view_flightlog&amp;flight_id=ang20190713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hyperlink" Target="https://avirisng.jpl.nasa.gov/ql/19qlook/ang20190713t020943_geo.jpe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avirisng.jpl.nasa.gov/ql/19qlook/ang20190713t015946_geo.jpeg" TargetMode="External"/><Relationship Id="rId5" Type="http://schemas.openxmlformats.org/officeDocument/2006/relationships/hyperlink" Target="https://avirisng.jpl.nasa.gov/cgi/flights.cgi?step=view_flightlog&amp;flight_id=ang20190713t" TargetMode="Externa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hyperlink" Target="https://avirisng.jpl.nasa.gov/ql/19qlook/ang20190713t024201_geo.jpe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avirisng.jpl.nasa.gov/ql/19qlook/ang20190713t023324_geo.jpeg" TargetMode="External"/><Relationship Id="rId5" Type="http://schemas.openxmlformats.org/officeDocument/2006/relationships/hyperlink" Target="https://avirisng.jpl.nasa.gov/cgi/flights.cgi?step=view_flightlog&amp;flight_id=ang20190713t" TargetMode="Externa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hyperlink" Target="https://avirisng.jpl.nasa.gov/ql/19qlook/ang20190713t025848_geo.jpe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avirisng.jpl.nasa.gov/ql/19qlook/ang20190713t024938_geo.jpeg" TargetMode="External"/><Relationship Id="rId5" Type="http://schemas.openxmlformats.org/officeDocument/2006/relationships/hyperlink" Target="https://avirisng.jpl.nasa.gov/cgi/flights.cgi?step=view_flightlog&amp;flight_id=ang20190713t" TargetMode="Externa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avirisng.jpl.nasa.gov/ql/19qlook/ang20190713t031851_geo.jpeg" TargetMode="External"/><Relationship Id="rId5" Type="http://schemas.openxmlformats.org/officeDocument/2006/relationships/hyperlink" Target="https://avirisng.jpl.nasa.gov/ql/19qlook/ang20190713t030616_geo.jpeg" TargetMode="External"/><Relationship Id="rId4" Type="http://schemas.openxmlformats.org/officeDocument/2006/relationships/hyperlink" Target="https://avirisng.jpl.nasa.gov/cgi/flights.cgi?step=view_flightlog&amp;flight_id=ang20190713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g"/><Relationship Id="rId4" Type="http://schemas.openxmlformats.org/officeDocument/2006/relationships/image" Target="../media/image49.jpg"/></Relationships>
</file>

<file path=ppt/slides/_rels/slide2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g"/><Relationship Id="rId4" Type="http://schemas.openxmlformats.org/officeDocument/2006/relationships/image" Target="../media/image54.jp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3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3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hyperlink" Target="https://avirisng.jpl.nasa.gov/ql/19qlook/ang20190712t211646_geo.jpe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avirisng.jpl.nasa.gov/ql/19qlook/ang20190712t211107_geo.jpeg" TargetMode="External"/><Relationship Id="rId5" Type="http://schemas.openxmlformats.org/officeDocument/2006/relationships/hyperlink" Target="https://avirisng.jpl.nasa.gov/cgi/flights.cgi?step=view_flightlog&amp;flight_id=ang20190712t" TargetMode="Externa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sc0962.jpg">
            <a:extLst>
              <a:ext uri="{FF2B5EF4-FFF2-40B4-BE49-F238E27FC236}">
                <a16:creationId xmlns:a16="http://schemas.microsoft.com/office/drawing/2014/main" id="{3622336E-5A25-DA4E-A69B-A03936E2CE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656" y="0"/>
            <a:ext cx="12213655" cy="6858000"/>
          </a:xfrm>
          <a:prstGeom prst="rect">
            <a:avLst/>
          </a:prstGeom>
        </p:spPr>
      </p:pic>
      <p:sp>
        <p:nvSpPr>
          <p:cNvPr id="6" name="Rectangle 2">
            <a:extLst>
              <a:ext uri="{FF2B5EF4-FFF2-40B4-BE49-F238E27FC236}">
                <a16:creationId xmlns:a16="http://schemas.microsoft.com/office/drawing/2014/main" id="{373F2E9A-5A8C-A042-8356-512C1BD330AF}"/>
              </a:ext>
            </a:extLst>
          </p:cNvPr>
          <p:cNvSpPr txBox="1">
            <a:spLocks noChangeArrowheads="1"/>
          </p:cNvSpPr>
          <p:nvPr/>
        </p:nvSpPr>
        <p:spPr bwMode="auto">
          <a:xfrm>
            <a:off x="-21655" y="248072"/>
            <a:ext cx="12213654"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a:defRPr sz="2000">
                <a:solidFill>
                  <a:schemeClr val="tx1"/>
                </a:solidFill>
                <a:latin typeface="Arial" charset="0"/>
                <a:ea typeface="ＭＳ Ｐゴシック" charset="0"/>
                <a:cs typeface="ＭＳ Ｐゴシック" charset="0"/>
              </a:defRPr>
            </a:lvl1pPr>
            <a:lvl2pPr marL="742950" indent="-285750" defTabSz="457200">
              <a:defRPr sz="2000">
                <a:solidFill>
                  <a:schemeClr val="tx1"/>
                </a:solidFill>
                <a:latin typeface="Arial" charset="0"/>
                <a:ea typeface="ＭＳ Ｐゴシック" charset="0"/>
              </a:defRPr>
            </a:lvl2pPr>
            <a:lvl3pPr marL="1143000" indent="-228600" defTabSz="457200">
              <a:defRPr sz="2000">
                <a:solidFill>
                  <a:schemeClr val="tx1"/>
                </a:solidFill>
                <a:latin typeface="Arial" charset="0"/>
                <a:ea typeface="ＭＳ Ｐゴシック" charset="0"/>
              </a:defRPr>
            </a:lvl3pPr>
            <a:lvl4pPr marL="1600200" indent="-228600" defTabSz="457200">
              <a:defRPr sz="2000">
                <a:solidFill>
                  <a:schemeClr val="tx1"/>
                </a:solidFill>
                <a:latin typeface="Arial" charset="0"/>
                <a:ea typeface="ＭＳ Ｐゴシック" charset="0"/>
              </a:defRPr>
            </a:lvl4pPr>
            <a:lvl5pPr marL="2057400" indent="-228600" defTabSz="457200">
              <a:defRPr sz="20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r>
              <a:rPr lang="en-US" sz="2400" b="1" dirty="0"/>
              <a:t>Arctic Boreal Vulnerability Experiment (ABoVE)</a:t>
            </a:r>
          </a:p>
          <a:p>
            <a:pPr algn="ctr" eaLnBrk="1" hangingPunct="1"/>
            <a:r>
              <a:rPr lang="en-US" sz="2400" b="1" dirty="0">
                <a:solidFill>
                  <a:srgbClr val="000000"/>
                </a:solidFill>
              </a:rPr>
              <a:t>2019 ABoVE Airborne Flights</a:t>
            </a:r>
          </a:p>
          <a:p>
            <a:pPr algn="ctr" eaLnBrk="1" hangingPunct="1"/>
            <a:endParaRPr lang="en-US" sz="2400" b="1" dirty="0">
              <a:solidFill>
                <a:schemeClr val="bg1"/>
              </a:solidFill>
            </a:endParaRPr>
          </a:p>
          <a:p>
            <a:pPr algn="ctr" eaLnBrk="1" hangingPunct="1"/>
            <a:endParaRPr lang="en-US" sz="2400" b="1" dirty="0">
              <a:solidFill>
                <a:schemeClr val="bg1"/>
              </a:solidFill>
            </a:endParaRPr>
          </a:p>
          <a:p>
            <a:pPr algn="ctr" eaLnBrk="1" hangingPunct="1"/>
            <a:r>
              <a:rPr lang="en-US" sz="2400" b="1" dirty="0"/>
              <a:t>12 July 2019 (DOY  193) </a:t>
            </a:r>
          </a:p>
          <a:p>
            <a:pPr algn="ctr" eaLnBrk="1" hangingPunct="1"/>
            <a:r>
              <a:rPr lang="en-US" sz="2400" b="1" dirty="0"/>
              <a:t>AVIRIS-NG: Barrow – </a:t>
            </a:r>
            <a:r>
              <a:rPr lang="en-US" sz="2400" b="1" dirty="0" err="1"/>
              <a:t>Atqasuk</a:t>
            </a:r>
            <a:r>
              <a:rPr lang="en-US" sz="2400" b="1" dirty="0"/>
              <a:t> – North Slope</a:t>
            </a:r>
            <a:endParaRPr lang="en-US" b="1" dirty="0"/>
          </a:p>
          <a:p>
            <a:pPr algn="ctr" eaLnBrk="1" hangingPunct="1"/>
            <a:endParaRPr lang="en-US" b="1" dirty="0">
              <a:solidFill>
                <a:schemeClr val="bg1"/>
              </a:solidFill>
            </a:endParaRPr>
          </a:p>
          <a:p>
            <a:pPr algn="ctr" eaLnBrk="1" hangingPunct="1"/>
            <a:endParaRPr lang="en-US" b="1" dirty="0">
              <a:solidFill>
                <a:schemeClr val="bg1"/>
              </a:solidFill>
            </a:endParaRPr>
          </a:p>
          <a:p>
            <a:pPr algn="ctr" eaLnBrk="1" hangingPunct="1"/>
            <a:endParaRPr lang="en-US" b="1" dirty="0">
              <a:solidFill>
                <a:schemeClr val="bg1"/>
              </a:solidFill>
            </a:endParaRPr>
          </a:p>
          <a:p>
            <a:pPr algn="ctr" eaLnBrk="1" hangingPunct="1"/>
            <a:endParaRPr lang="en-US" b="1" dirty="0">
              <a:solidFill>
                <a:schemeClr val="bg1"/>
              </a:solidFill>
            </a:endParaRPr>
          </a:p>
          <a:p>
            <a:pPr algn="ctr" eaLnBrk="1" hangingPunct="1"/>
            <a:endParaRPr lang="en-US" b="1" dirty="0">
              <a:solidFill>
                <a:schemeClr val="bg1"/>
              </a:solidFill>
            </a:endParaRPr>
          </a:p>
          <a:p>
            <a:pPr algn="ctr" eaLnBrk="1" hangingPunct="1"/>
            <a:endParaRPr lang="en-US" b="1" dirty="0">
              <a:solidFill>
                <a:schemeClr val="bg1"/>
              </a:solidFill>
            </a:endParaRPr>
          </a:p>
          <a:p>
            <a:pPr algn="ctr" eaLnBrk="1" hangingPunct="1"/>
            <a:endParaRPr lang="en-US" b="1" dirty="0">
              <a:solidFill>
                <a:schemeClr val="bg1"/>
              </a:solidFill>
            </a:endParaRPr>
          </a:p>
          <a:p>
            <a:pPr algn="ctr" eaLnBrk="1" hangingPunct="1"/>
            <a:r>
              <a:rPr lang="en-US" b="1" dirty="0">
                <a:solidFill>
                  <a:schemeClr val="bg1"/>
                </a:solidFill>
              </a:rPr>
              <a:t>Charles Miller, Deputy Science Lead</a:t>
            </a:r>
          </a:p>
          <a:p>
            <a:pPr algn="ctr" eaLnBrk="1" hangingPunct="1"/>
            <a:r>
              <a:rPr lang="en-US" b="1" dirty="0">
                <a:solidFill>
                  <a:schemeClr val="bg1"/>
                </a:solidFill>
              </a:rPr>
              <a:t>Jet Propulsion Laboratory, California Institute of Technology</a:t>
            </a:r>
          </a:p>
          <a:p>
            <a:pPr algn="ctr" eaLnBrk="1" hangingPunct="1"/>
            <a:r>
              <a:rPr lang="en-US" b="1" dirty="0">
                <a:solidFill>
                  <a:schemeClr val="bg1"/>
                </a:solidFill>
              </a:rPr>
              <a:t>and the ABoVE Science Team</a:t>
            </a:r>
            <a:br>
              <a:rPr lang="en-US" b="1" dirty="0">
                <a:solidFill>
                  <a:schemeClr val="bg1"/>
                </a:solidFill>
              </a:rPr>
            </a:br>
            <a:br>
              <a:rPr lang="en-US" sz="1000" b="1" dirty="0">
                <a:solidFill>
                  <a:schemeClr val="bg1"/>
                </a:solidFill>
              </a:rPr>
            </a:br>
            <a:r>
              <a:rPr lang="en-US" sz="1600" b="1" dirty="0">
                <a:solidFill>
                  <a:schemeClr val="bg1"/>
                </a:solidFill>
              </a:rPr>
              <a:t>For Hank Margolis, Mike </a:t>
            </a:r>
            <a:r>
              <a:rPr lang="en-US" sz="1600" b="1" dirty="0" err="1">
                <a:solidFill>
                  <a:schemeClr val="bg1"/>
                </a:solidFill>
              </a:rPr>
              <a:t>Falkowski</a:t>
            </a:r>
            <a:r>
              <a:rPr lang="en-US" sz="1600" b="1" dirty="0">
                <a:solidFill>
                  <a:schemeClr val="bg1"/>
                </a:solidFill>
              </a:rPr>
              <a:t>, Bruce </a:t>
            </a:r>
            <a:r>
              <a:rPr lang="en-US" sz="1600" b="1" dirty="0" err="1">
                <a:solidFill>
                  <a:schemeClr val="bg1"/>
                </a:solidFill>
              </a:rPr>
              <a:t>Tagg</a:t>
            </a:r>
            <a:r>
              <a:rPr lang="en-US" sz="1600" b="1" dirty="0">
                <a:solidFill>
                  <a:schemeClr val="bg1"/>
                </a:solidFill>
              </a:rPr>
              <a:t>, Jack Kaye </a:t>
            </a:r>
          </a:p>
          <a:p>
            <a:pPr algn="ctr" eaLnBrk="1" hangingPunct="1"/>
            <a:r>
              <a:rPr lang="en-US" sz="1600" b="1" dirty="0">
                <a:solidFill>
                  <a:schemeClr val="bg1"/>
                </a:solidFill>
              </a:rPr>
              <a:t>NASA HQ</a:t>
            </a:r>
          </a:p>
          <a:p>
            <a:pPr algn="ctr" eaLnBrk="1" hangingPunct="1"/>
            <a:r>
              <a:rPr lang="en-US" sz="1600" b="1" dirty="0">
                <a:solidFill>
                  <a:schemeClr val="bg1"/>
                </a:solidFill>
              </a:rPr>
              <a:t>2019</a:t>
            </a:r>
            <a:endParaRPr lang="en-US" sz="2400" b="1" dirty="0">
              <a:solidFill>
                <a:schemeClr val="bg1"/>
              </a:solidFill>
            </a:endParaRPr>
          </a:p>
        </p:txBody>
      </p:sp>
    </p:spTree>
    <p:extLst>
      <p:ext uri="{BB962C8B-B14F-4D97-AF65-F5344CB8AC3E}">
        <p14:creationId xmlns:p14="http://schemas.microsoft.com/office/powerpoint/2010/main" val="741009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B60CD1E-7BA5-E847-98CB-75D83E434C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477455" y="73161"/>
            <a:ext cx="1828800" cy="10348196"/>
          </a:xfrm>
          <a:prstGeom prst="rect">
            <a:avLst/>
          </a:prstGeom>
        </p:spPr>
      </p:pic>
      <p:pic>
        <p:nvPicPr>
          <p:cNvPr id="5" name="Picture 4">
            <a:extLst>
              <a:ext uri="{FF2B5EF4-FFF2-40B4-BE49-F238E27FC236}">
                <a16:creationId xmlns:a16="http://schemas.microsoft.com/office/drawing/2014/main" id="{4E0390DA-D84E-A241-87E5-2C16800D99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970705" y="-280959"/>
            <a:ext cx="1828800" cy="7334695"/>
          </a:xfrm>
          <a:prstGeom prst="rect">
            <a:avLst/>
          </a:prstGeom>
        </p:spPr>
      </p:pic>
      <p:sp>
        <p:nvSpPr>
          <p:cNvPr id="2" name="Title 1">
            <a:extLst>
              <a:ext uri="{FF2B5EF4-FFF2-40B4-BE49-F238E27FC236}">
                <a16:creationId xmlns:a16="http://schemas.microsoft.com/office/drawing/2014/main" id="{DDAA78AE-0453-EF42-8B25-FE04ADC67836}"/>
              </a:ext>
            </a:extLst>
          </p:cNvPr>
          <p:cNvSpPr>
            <a:spLocks noGrp="1"/>
          </p:cNvSpPr>
          <p:nvPr>
            <p:ph type="title"/>
          </p:nvPr>
        </p:nvSpPr>
        <p:spPr/>
        <p:txBody>
          <a:bodyPr>
            <a:normAutofit fontScale="90000"/>
          </a:bodyPr>
          <a:lstStyle/>
          <a:p>
            <a:r>
              <a:rPr lang="en-US" dirty="0"/>
              <a:t>12 July 2019/DOY 193</a:t>
            </a:r>
            <a:br>
              <a:rPr lang="en-US" dirty="0"/>
            </a:br>
            <a:r>
              <a:rPr lang="en-US" dirty="0"/>
              <a:t>Barrow – </a:t>
            </a:r>
            <a:r>
              <a:rPr lang="en-US" dirty="0" err="1"/>
              <a:t>Atqasuk</a:t>
            </a:r>
            <a:r>
              <a:rPr lang="en-US" dirty="0"/>
              <a:t> – North Slope</a:t>
            </a:r>
          </a:p>
        </p:txBody>
      </p:sp>
      <p:sp>
        <p:nvSpPr>
          <p:cNvPr id="4" name="TextBox 3">
            <a:extLst>
              <a:ext uri="{FF2B5EF4-FFF2-40B4-BE49-F238E27FC236}">
                <a16:creationId xmlns:a16="http://schemas.microsoft.com/office/drawing/2014/main" id="{4EC6E877-DB51-9F4F-B522-AC5931010AB5}"/>
              </a:ext>
            </a:extLst>
          </p:cNvPr>
          <p:cNvSpPr txBox="1"/>
          <p:nvPr/>
        </p:nvSpPr>
        <p:spPr>
          <a:xfrm>
            <a:off x="217758" y="1311475"/>
            <a:ext cx="8591872" cy="1169551"/>
          </a:xfrm>
          <a:prstGeom prst="rect">
            <a:avLst/>
          </a:prstGeom>
          <a:noFill/>
        </p:spPr>
        <p:txBody>
          <a:bodyPr wrap="square" rtlCol="0">
            <a:spAutoFit/>
          </a:bodyPr>
          <a:lstStyle/>
          <a:p>
            <a:pPr algn="l"/>
            <a:r>
              <a:rPr lang="en-US" dirty="0"/>
              <a:t>AVIRIS-NG Quick-look products</a:t>
            </a:r>
            <a:endParaRPr lang="en-US" sz="1600" dirty="0"/>
          </a:p>
          <a:p>
            <a:r>
              <a:rPr lang="en-US" sz="1600" b="1" u="sng" dirty="0">
                <a:hlinkClick r:id="rId5"/>
              </a:rPr>
              <a:t>https://avirisng.jpl.nasa.gov/cgi/flights.cgi?step=view_flightlog&amp;flight_id=ang20190712t</a:t>
            </a:r>
            <a:r>
              <a:rPr lang="en-US" sz="1600" b="1" dirty="0"/>
              <a:t>  </a:t>
            </a:r>
            <a:endParaRPr lang="en-US" sz="1600" dirty="0"/>
          </a:p>
          <a:p>
            <a:r>
              <a:rPr lang="en-US" sz="1600" dirty="0">
                <a:ea typeface="Calibri" charset="0"/>
              </a:rPr>
              <a:t>A. Line </a:t>
            </a:r>
            <a:r>
              <a:rPr lang="en-US" dirty="0">
                <a:hlinkClick r:id="rId6" tooltip="AVIRIS-NG Quicklook: ang20190712t212208_geo.jpeg"/>
              </a:rPr>
              <a:t>Barrow_L002_FL175</a:t>
            </a:r>
            <a:r>
              <a:rPr lang="en-US" dirty="0"/>
              <a:t> </a:t>
            </a:r>
            <a:r>
              <a:rPr lang="en-US" sz="1600" dirty="0">
                <a:ea typeface="Calibri" charset="0"/>
              </a:rPr>
              <a:t>, ang20190712t212208_geo : Barrow grid</a:t>
            </a:r>
          </a:p>
          <a:p>
            <a:r>
              <a:rPr lang="en-US" sz="1600" dirty="0">
                <a:ea typeface="Calibri" charset="0"/>
              </a:rPr>
              <a:t>B. Line </a:t>
            </a:r>
            <a:r>
              <a:rPr lang="en-US" dirty="0">
                <a:hlinkClick r:id="rId7" tooltip="AVIRIS-NG Quicklook: ang20190712t212749_geo.jpeg"/>
              </a:rPr>
              <a:t>Barrow_L001_FL175</a:t>
            </a:r>
            <a:r>
              <a:rPr lang="en-US" dirty="0"/>
              <a:t> </a:t>
            </a:r>
            <a:r>
              <a:rPr lang="en-US" sz="1600" dirty="0">
                <a:ea typeface="Calibri" charset="0"/>
              </a:rPr>
              <a:t>, ang20190712t212749_geo : Barrow grid</a:t>
            </a:r>
          </a:p>
        </p:txBody>
      </p:sp>
      <p:sp>
        <p:nvSpPr>
          <p:cNvPr id="6" name="TextBox 5">
            <a:extLst>
              <a:ext uri="{FF2B5EF4-FFF2-40B4-BE49-F238E27FC236}">
                <a16:creationId xmlns:a16="http://schemas.microsoft.com/office/drawing/2014/main" id="{D65806CB-9F1F-DC41-9918-6C831786F0BF}"/>
              </a:ext>
            </a:extLst>
          </p:cNvPr>
          <p:cNvSpPr txBox="1"/>
          <p:nvPr/>
        </p:nvSpPr>
        <p:spPr>
          <a:xfrm>
            <a:off x="217758" y="2422943"/>
            <a:ext cx="360370" cy="400110"/>
          </a:xfrm>
          <a:prstGeom prst="rect">
            <a:avLst/>
          </a:prstGeom>
          <a:noFill/>
        </p:spPr>
        <p:txBody>
          <a:bodyPr wrap="none" rtlCol="0">
            <a:spAutoFit/>
          </a:bodyPr>
          <a:lstStyle/>
          <a:p>
            <a:r>
              <a:rPr lang="en-US" b="1" dirty="0">
                <a:solidFill>
                  <a:srgbClr val="FFFFFF"/>
                </a:solidFill>
              </a:rPr>
              <a:t>A</a:t>
            </a:r>
          </a:p>
        </p:txBody>
      </p:sp>
      <p:sp>
        <p:nvSpPr>
          <p:cNvPr id="8" name="TextBox 7">
            <a:extLst>
              <a:ext uri="{FF2B5EF4-FFF2-40B4-BE49-F238E27FC236}">
                <a16:creationId xmlns:a16="http://schemas.microsoft.com/office/drawing/2014/main" id="{07D8D93D-A6CE-6341-9C25-FCB7353A984D}"/>
              </a:ext>
            </a:extLst>
          </p:cNvPr>
          <p:cNvSpPr txBox="1"/>
          <p:nvPr/>
        </p:nvSpPr>
        <p:spPr>
          <a:xfrm>
            <a:off x="217758" y="4292301"/>
            <a:ext cx="369888" cy="400110"/>
          </a:xfrm>
          <a:prstGeom prst="rect">
            <a:avLst/>
          </a:prstGeom>
          <a:noFill/>
        </p:spPr>
        <p:txBody>
          <a:bodyPr wrap="none" rtlCol="0">
            <a:spAutoFit/>
          </a:bodyPr>
          <a:lstStyle/>
          <a:p>
            <a:r>
              <a:rPr lang="en-US" b="1" dirty="0">
                <a:solidFill>
                  <a:srgbClr val="FFFFFF"/>
                </a:solidFill>
              </a:rPr>
              <a:t>B</a:t>
            </a:r>
          </a:p>
        </p:txBody>
      </p:sp>
      <p:sp>
        <p:nvSpPr>
          <p:cNvPr id="9" name="TextBox 8">
            <a:extLst>
              <a:ext uri="{FF2B5EF4-FFF2-40B4-BE49-F238E27FC236}">
                <a16:creationId xmlns:a16="http://schemas.microsoft.com/office/drawing/2014/main" id="{F3DB952A-5196-4349-A8C2-6DABDD1414AA}"/>
              </a:ext>
            </a:extLst>
          </p:cNvPr>
          <p:cNvSpPr txBox="1"/>
          <p:nvPr/>
        </p:nvSpPr>
        <p:spPr>
          <a:xfrm>
            <a:off x="370158" y="6177705"/>
            <a:ext cx="8272536" cy="584775"/>
          </a:xfrm>
          <a:prstGeom prst="rect">
            <a:avLst/>
          </a:prstGeom>
          <a:noFill/>
        </p:spPr>
        <p:txBody>
          <a:bodyPr wrap="square" rtlCol="0">
            <a:spAutoFit/>
          </a:bodyPr>
          <a:lstStyle/>
          <a:p>
            <a:r>
              <a:rPr lang="en-US" sz="1600" b="1" dirty="0">
                <a:ea typeface="Calibri" charset="0"/>
              </a:rPr>
              <a:t>A</a:t>
            </a:r>
            <a:r>
              <a:rPr lang="en-US" sz="1600" dirty="0">
                <a:ea typeface="Calibri" charset="0"/>
              </a:rPr>
              <a:t>. </a:t>
            </a:r>
            <a:r>
              <a:rPr lang="en-US" sz="1600" dirty="0">
                <a:solidFill>
                  <a:srgbClr val="000000"/>
                </a:solidFill>
                <a:ea typeface="Calibri" charset="0"/>
              </a:rPr>
              <a:t>Brilliant imagery of Barrow area</a:t>
            </a:r>
          </a:p>
          <a:p>
            <a:pPr algn="l">
              <a:spcAft>
                <a:spcPts val="0"/>
              </a:spcAft>
            </a:pPr>
            <a:r>
              <a:rPr lang="en-US" sz="1600" b="1" dirty="0">
                <a:solidFill>
                  <a:srgbClr val="000000"/>
                </a:solidFill>
                <a:ea typeface="Calibri" charset="0"/>
              </a:rPr>
              <a:t>B</a:t>
            </a:r>
            <a:r>
              <a:rPr lang="en-US" sz="1600" dirty="0">
                <a:solidFill>
                  <a:srgbClr val="000000"/>
                </a:solidFill>
                <a:ea typeface="Calibri" charset="0"/>
              </a:rPr>
              <a:t>. Brilliant imagery</a:t>
            </a:r>
          </a:p>
        </p:txBody>
      </p:sp>
    </p:spTree>
    <p:extLst>
      <p:ext uri="{BB962C8B-B14F-4D97-AF65-F5344CB8AC3E}">
        <p14:creationId xmlns:p14="http://schemas.microsoft.com/office/powerpoint/2010/main" val="967662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3F43061-757D-DF46-8FCF-7ABFDB1789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447519" y="1056946"/>
            <a:ext cx="1828800" cy="8299509"/>
          </a:xfrm>
          <a:prstGeom prst="rect">
            <a:avLst/>
          </a:prstGeom>
        </p:spPr>
      </p:pic>
      <p:pic>
        <p:nvPicPr>
          <p:cNvPr id="7" name="Picture 6">
            <a:extLst>
              <a:ext uri="{FF2B5EF4-FFF2-40B4-BE49-F238E27FC236}">
                <a16:creationId xmlns:a16="http://schemas.microsoft.com/office/drawing/2014/main" id="{B15DE9E5-B3C9-194B-9F90-2AC4A540A0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3450316" y="-809615"/>
            <a:ext cx="1828800" cy="8293916"/>
          </a:xfrm>
          <a:prstGeom prst="rect">
            <a:avLst/>
          </a:prstGeom>
        </p:spPr>
      </p:pic>
      <p:sp>
        <p:nvSpPr>
          <p:cNvPr id="2" name="Title 1">
            <a:extLst>
              <a:ext uri="{FF2B5EF4-FFF2-40B4-BE49-F238E27FC236}">
                <a16:creationId xmlns:a16="http://schemas.microsoft.com/office/drawing/2014/main" id="{DDAA78AE-0453-EF42-8B25-FE04ADC67836}"/>
              </a:ext>
            </a:extLst>
          </p:cNvPr>
          <p:cNvSpPr>
            <a:spLocks noGrp="1"/>
          </p:cNvSpPr>
          <p:nvPr>
            <p:ph type="title"/>
          </p:nvPr>
        </p:nvSpPr>
        <p:spPr/>
        <p:txBody>
          <a:bodyPr>
            <a:normAutofit fontScale="90000"/>
          </a:bodyPr>
          <a:lstStyle/>
          <a:p>
            <a:r>
              <a:rPr lang="en-US" dirty="0"/>
              <a:t>12 July 2019/DOY 193</a:t>
            </a:r>
            <a:br>
              <a:rPr lang="en-US" dirty="0"/>
            </a:br>
            <a:r>
              <a:rPr lang="en-US" dirty="0"/>
              <a:t>Barrow – </a:t>
            </a:r>
            <a:r>
              <a:rPr lang="en-US" dirty="0" err="1"/>
              <a:t>Atqasuk</a:t>
            </a:r>
            <a:r>
              <a:rPr lang="en-US" dirty="0"/>
              <a:t> – North Slope</a:t>
            </a:r>
          </a:p>
        </p:txBody>
      </p:sp>
      <p:sp>
        <p:nvSpPr>
          <p:cNvPr id="4" name="TextBox 3">
            <a:extLst>
              <a:ext uri="{FF2B5EF4-FFF2-40B4-BE49-F238E27FC236}">
                <a16:creationId xmlns:a16="http://schemas.microsoft.com/office/drawing/2014/main" id="{4EC6E877-DB51-9F4F-B522-AC5931010AB5}"/>
              </a:ext>
            </a:extLst>
          </p:cNvPr>
          <p:cNvSpPr txBox="1"/>
          <p:nvPr/>
        </p:nvSpPr>
        <p:spPr>
          <a:xfrm>
            <a:off x="217758" y="1311475"/>
            <a:ext cx="8591872" cy="1169551"/>
          </a:xfrm>
          <a:prstGeom prst="rect">
            <a:avLst/>
          </a:prstGeom>
          <a:noFill/>
        </p:spPr>
        <p:txBody>
          <a:bodyPr wrap="square" rtlCol="0">
            <a:spAutoFit/>
          </a:bodyPr>
          <a:lstStyle/>
          <a:p>
            <a:pPr algn="l"/>
            <a:r>
              <a:rPr lang="en-US" dirty="0"/>
              <a:t>AVIRIS-NG Quick-look products</a:t>
            </a:r>
            <a:endParaRPr lang="en-US" sz="1600" dirty="0"/>
          </a:p>
          <a:p>
            <a:r>
              <a:rPr lang="en-US" sz="1600" b="1" u="sng" dirty="0">
                <a:hlinkClick r:id="rId5"/>
              </a:rPr>
              <a:t>https://avirisng.jpl.nasa.gov/cgi/flights.cgi?step=view_flightlog&amp;flight_id=ang20190712t</a:t>
            </a:r>
            <a:r>
              <a:rPr lang="en-US" sz="1600" b="1" dirty="0"/>
              <a:t>  </a:t>
            </a:r>
            <a:endParaRPr lang="en-US" sz="1600" dirty="0"/>
          </a:p>
          <a:p>
            <a:r>
              <a:rPr lang="en-US" sz="1600" dirty="0">
                <a:ea typeface="Calibri" charset="0"/>
              </a:rPr>
              <a:t>A. Line </a:t>
            </a:r>
            <a:r>
              <a:rPr lang="en-US" dirty="0">
                <a:hlinkClick r:id="rId6" tooltip="AVIRIS-NG Quicklook: ang20190712t213356_geo.jpeg"/>
              </a:rPr>
              <a:t>PipeLake_L001_FL175</a:t>
            </a:r>
            <a:r>
              <a:rPr lang="en-US" dirty="0"/>
              <a:t> </a:t>
            </a:r>
            <a:r>
              <a:rPr lang="en-US" sz="1600" dirty="0">
                <a:ea typeface="Calibri" charset="0"/>
              </a:rPr>
              <a:t>, ang20190712t213356_geo : Pipeline Lake 1</a:t>
            </a:r>
          </a:p>
          <a:p>
            <a:r>
              <a:rPr lang="en-US" sz="1600" dirty="0">
                <a:ea typeface="Calibri" charset="0"/>
              </a:rPr>
              <a:t>B. Line </a:t>
            </a:r>
            <a:r>
              <a:rPr lang="en-US" dirty="0">
                <a:hlinkClick r:id="rId7" tooltip="AVIRIS-NG Quicklook: ang20190712t213935_geo.jpeg"/>
              </a:rPr>
              <a:t>PipeLake_L002_FL175</a:t>
            </a:r>
            <a:r>
              <a:rPr lang="en-US" dirty="0"/>
              <a:t> </a:t>
            </a:r>
            <a:r>
              <a:rPr lang="en-US" sz="1600" dirty="0">
                <a:ea typeface="Calibri" charset="0"/>
              </a:rPr>
              <a:t>, ang20190712t213935_geo : Pipeline Lake 2</a:t>
            </a:r>
          </a:p>
        </p:txBody>
      </p:sp>
      <p:sp>
        <p:nvSpPr>
          <p:cNvPr id="6" name="TextBox 5">
            <a:extLst>
              <a:ext uri="{FF2B5EF4-FFF2-40B4-BE49-F238E27FC236}">
                <a16:creationId xmlns:a16="http://schemas.microsoft.com/office/drawing/2014/main" id="{D65806CB-9F1F-DC41-9918-6C831786F0BF}"/>
              </a:ext>
            </a:extLst>
          </p:cNvPr>
          <p:cNvSpPr txBox="1"/>
          <p:nvPr/>
        </p:nvSpPr>
        <p:spPr>
          <a:xfrm>
            <a:off x="217758" y="2422943"/>
            <a:ext cx="360370" cy="400110"/>
          </a:xfrm>
          <a:prstGeom prst="rect">
            <a:avLst/>
          </a:prstGeom>
          <a:noFill/>
        </p:spPr>
        <p:txBody>
          <a:bodyPr wrap="none" rtlCol="0">
            <a:spAutoFit/>
          </a:bodyPr>
          <a:lstStyle/>
          <a:p>
            <a:r>
              <a:rPr lang="en-US" b="1" dirty="0">
                <a:solidFill>
                  <a:srgbClr val="FFFFFF"/>
                </a:solidFill>
              </a:rPr>
              <a:t>A</a:t>
            </a:r>
          </a:p>
        </p:txBody>
      </p:sp>
      <p:sp>
        <p:nvSpPr>
          <p:cNvPr id="8" name="TextBox 7">
            <a:extLst>
              <a:ext uri="{FF2B5EF4-FFF2-40B4-BE49-F238E27FC236}">
                <a16:creationId xmlns:a16="http://schemas.microsoft.com/office/drawing/2014/main" id="{07D8D93D-A6CE-6341-9C25-FCB7353A984D}"/>
              </a:ext>
            </a:extLst>
          </p:cNvPr>
          <p:cNvSpPr txBox="1"/>
          <p:nvPr/>
        </p:nvSpPr>
        <p:spPr>
          <a:xfrm>
            <a:off x="217758" y="4292301"/>
            <a:ext cx="369888" cy="400110"/>
          </a:xfrm>
          <a:prstGeom prst="rect">
            <a:avLst/>
          </a:prstGeom>
          <a:noFill/>
        </p:spPr>
        <p:txBody>
          <a:bodyPr wrap="none" rtlCol="0">
            <a:spAutoFit/>
          </a:bodyPr>
          <a:lstStyle/>
          <a:p>
            <a:r>
              <a:rPr lang="en-US" b="1" dirty="0">
                <a:solidFill>
                  <a:srgbClr val="FFFFFF"/>
                </a:solidFill>
              </a:rPr>
              <a:t>B</a:t>
            </a:r>
          </a:p>
        </p:txBody>
      </p:sp>
      <p:sp>
        <p:nvSpPr>
          <p:cNvPr id="9" name="TextBox 8">
            <a:extLst>
              <a:ext uri="{FF2B5EF4-FFF2-40B4-BE49-F238E27FC236}">
                <a16:creationId xmlns:a16="http://schemas.microsoft.com/office/drawing/2014/main" id="{F3DB952A-5196-4349-A8C2-6DABDD1414AA}"/>
              </a:ext>
            </a:extLst>
          </p:cNvPr>
          <p:cNvSpPr txBox="1"/>
          <p:nvPr/>
        </p:nvSpPr>
        <p:spPr>
          <a:xfrm>
            <a:off x="370158" y="6177705"/>
            <a:ext cx="8272536" cy="584775"/>
          </a:xfrm>
          <a:prstGeom prst="rect">
            <a:avLst/>
          </a:prstGeom>
          <a:noFill/>
        </p:spPr>
        <p:txBody>
          <a:bodyPr wrap="square" rtlCol="0">
            <a:spAutoFit/>
          </a:bodyPr>
          <a:lstStyle/>
          <a:p>
            <a:pPr algn="l">
              <a:spcAft>
                <a:spcPts val="0"/>
              </a:spcAft>
            </a:pPr>
            <a:r>
              <a:rPr lang="en-US" sz="1600" b="1" dirty="0">
                <a:ea typeface="Calibri" charset="0"/>
              </a:rPr>
              <a:t>A</a:t>
            </a:r>
            <a:r>
              <a:rPr lang="en-US" sz="1600" dirty="0">
                <a:ea typeface="Calibri" charset="0"/>
              </a:rPr>
              <a:t>. </a:t>
            </a:r>
            <a:r>
              <a:rPr lang="en-US" sz="1600" dirty="0">
                <a:solidFill>
                  <a:srgbClr val="000000"/>
                </a:solidFill>
                <a:ea typeface="Calibri" charset="0"/>
              </a:rPr>
              <a:t>Well resolved images</a:t>
            </a:r>
          </a:p>
          <a:p>
            <a:pPr algn="l">
              <a:spcAft>
                <a:spcPts val="0"/>
              </a:spcAft>
            </a:pPr>
            <a:r>
              <a:rPr lang="en-US" sz="1600" b="1" dirty="0">
                <a:solidFill>
                  <a:srgbClr val="000000"/>
                </a:solidFill>
                <a:ea typeface="Calibri" charset="0"/>
              </a:rPr>
              <a:t>B</a:t>
            </a:r>
            <a:r>
              <a:rPr lang="en-US" sz="1600" dirty="0">
                <a:solidFill>
                  <a:srgbClr val="000000"/>
                </a:solidFill>
                <a:ea typeface="Calibri" charset="0"/>
              </a:rPr>
              <a:t>. Lakes and drained lakebeds</a:t>
            </a:r>
          </a:p>
        </p:txBody>
      </p:sp>
    </p:spTree>
    <p:extLst>
      <p:ext uri="{BB962C8B-B14F-4D97-AF65-F5344CB8AC3E}">
        <p14:creationId xmlns:p14="http://schemas.microsoft.com/office/powerpoint/2010/main" val="932843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9D0A2BE-36CB-6641-A73E-7C1D518AD7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820916" y="1751829"/>
            <a:ext cx="1828800" cy="7035113"/>
          </a:xfrm>
          <a:prstGeom prst="rect">
            <a:avLst/>
          </a:prstGeom>
        </p:spPr>
      </p:pic>
      <p:pic>
        <p:nvPicPr>
          <p:cNvPr id="5" name="Picture 4">
            <a:extLst>
              <a:ext uri="{FF2B5EF4-FFF2-40B4-BE49-F238E27FC236}">
                <a16:creationId xmlns:a16="http://schemas.microsoft.com/office/drawing/2014/main" id="{EA6AE12F-B6AE-004C-ACD6-5E2CD5C35B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095355" y="622968"/>
            <a:ext cx="1828800" cy="5583993"/>
          </a:xfrm>
          <a:prstGeom prst="rect">
            <a:avLst/>
          </a:prstGeom>
        </p:spPr>
      </p:pic>
      <p:sp>
        <p:nvSpPr>
          <p:cNvPr id="2" name="Title 1">
            <a:extLst>
              <a:ext uri="{FF2B5EF4-FFF2-40B4-BE49-F238E27FC236}">
                <a16:creationId xmlns:a16="http://schemas.microsoft.com/office/drawing/2014/main" id="{DDAA78AE-0453-EF42-8B25-FE04ADC67836}"/>
              </a:ext>
            </a:extLst>
          </p:cNvPr>
          <p:cNvSpPr>
            <a:spLocks noGrp="1"/>
          </p:cNvSpPr>
          <p:nvPr>
            <p:ph type="title"/>
          </p:nvPr>
        </p:nvSpPr>
        <p:spPr/>
        <p:txBody>
          <a:bodyPr>
            <a:normAutofit fontScale="90000"/>
          </a:bodyPr>
          <a:lstStyle/>
          <a:p>
            <a:r>
              <a:rPr lang="en-US" dirty="0"/>
              <a:t>12 July 2019/DOY 193</a:t>
            </a:r>
            <a:br>
              <a:rPr lang="en-US" dirty="0"/>
            </a:br>
            <a:r>
              <a:rPr lang="en-US" dirty="0"/>
              <a:t>Barrow – </a:t>
            </a:r>
            <a:r>
              <a:rPr lang="en-US" dirty="0" err="1"/>
              <a:t>Atqasuk</a:t>
            </a:r>
            <a:r>
              <a:rPr lang="en-US" dirty="0"/>
              <a:t> – North Slope</a:t>
            </a:r>
          </a:p>
        </p:txBody>
      </p:sp>
      <p:sp>
        <p:nvSpPr>
          <p:cNvPr id="4" name="TextBox 3">
            <a:extLst>
              <a:ext uri="{FF2B5EF4-FFF2-40B4-BE49-F238E27FC236}">
                <a16:creationId xmlns:a16="http://schemas.microsoft.com/office/drawing/2014/main" id="{4EC6E877-DB51-9F4F-B522-AC5931010AB5}"/>
              </a:ext>
            </a:extLst>
          </p:cNvPr>
          <p:cNvSpPr txBox="1"/>
          <p:nvPr/>
        </p:nvSpPr>
        <p:spPr>
          <a:xfrm>
            <a:off x="217758" y="1311475"/>
            <a:ext cx="8591872" cy="1169551"/>
          </a:xfrm>
          <a:prstGeom prst="rect">
            <a:avLst/>
          </a:prstGeom>
          <a:noFill/>
        </p:spPr>
        <p:txBody>
          <a:bodyPr wrap="square" rtlCol="0">
            <a:spAutoFit/>
          </a:bodyPr>
          <a:lstStyle/>
          <a:p>
            <a:pPr algn="l"/>
            <a:r>
              <a:rPr lang="en-US" dirty="0"/>
              <a:t>AVIRIS-NG Quick-look products</a:t>
            </a:r>
            <a:endParaRPr lang="en-US" sz="1600" dirty="0"/>
          </a:p>
          <a:p>
            <a:r>
              <a:rPr lang="en-US" sz="1600" b="1" u="sng" dirty="0">
                <a:hlinkClick r:id="rId5"/>
              </a:rPr>
              <a:t>https://avirisng.jpl.nasa.gov/cgi/flights.cgi?step=view_flightlog&amp;flight_id=ang20190712t</a:t>
            </a:r>
            <a:r>
              <a:rPr lang="en-US" sz="1600" b="1" dirty="0"/>
              <a:t>  </a:t>
            </a:r>
            <a:endParaRPr lang="en-US" sz="1600" dirty="0"/>
          </a:p>
          <a:p>
            <a:r>
              <a:rPr lang="en-US" sz="1600" dirty="0">
                <a:ea typeface="Calibri" charset="0"/>
              </a:rPr>
              <a:t>A. Line </a:t>
            </a:r>
            <a:r>
              <a:rPr lang="en-US" dirty="0">
                <a:hlinkClick r:id="rId6" tooltip="AVIRIS-NG Quicklook: ang20190712t214601_geo.jpeg"/>
              </a:rPr>
              <a:t>SukokLake_L002_FL175</a:t>
            </a:r>
            <a:r>
              <a:rPr lang="en-US" dirty="0"/>
              <a:t> </a:t>
            </a:r>
            <a:r>
              <a:rPr lang="en-US" sz="1600" dirty="0">
                <a:ea typeface="Calibri" charset="0"/>
              </a:rPr>
              <a:t>, ang20190712t214601_geo : </a:t>
            </a:r>
            <a:r>
              <a:rPr lang="en-US" sz="1600" dirty="0" err="1">
                <a:ea typeface="Calibri" charset="0"/>
              </a:rPr>
              <a:t>Sukok</a:t>
            </a:r>
            <a:r>
              <a:rPr lang="en-US" sz="1600" dirty="0">
                <a:ea typeface="Calibri" charset="0"/>
              </a:rPr>
              <a:t> Lake</a:t>
            </a:r>
          </a:p>
          <a:p>
            <a:r>
              <a:rPr lang="en-US" sz="1600" dirty="0">
                <a:ea typeface="Calibri" charset="0"/>
              </a:rPr>
              <a:t>B. Line </a:t>
            </a:r>
            <a:r>
              <a:rPr lang="en-US" dirty="0">
                <a:hlinkClick r:id="rId7" tooltip="AVIRIS-NG Quicklook: ang20190712t215039_geo.jpeg"/>
              </a:rPr>
              <a:t>SukokLake_L001_FL175</a:t>
            </a:r>
            <a:r>
              <a:rPr lang="en-US" dirty="0"/>
              <a:t> </a:t>
            </a:r>
            <a:r>
              <a:rPr lang="en-US" sz="1600" dirty="0">
                <a:ea typeface="Calibri" charset="0"/>
              </a:rPr>
              <a:t>, ang20190712t215039_geo : </a:t>
            </a:r>
            <a:r>
              <a:rPr lang="en-US" sz="1600" dirty="0" err="1">
                <a:ea typeface="Calibri" charset="0"/>
              </a:rPr>
              <a:t>Sukok</a:t>
            </a:r>
            <a:r>
              <a:rPr lang="en-US" sz="1600" dirty="0">
                <a:ea typeface="Calibri" charset="0"/>
              </a:rPr>
              <a:t> Lake</a:t>
            </a:r>
          </a:p>
        </p:txBody>
      </p:sp>
      <p:sp>
        <p:nvSpPr>
          <p:cNvPr id="6" name="TextBox 5">
            <a:extLst>
              <a:ext uri="{FF2B5EF4-FFF2-40B4-BE49-F238E27FC236}">
                <a16:creationId xmlns:a16="http://schemas.microsoft.com/office/drawing/2014/main" id="{D65806CB-9F1F-DC41-9918-6C831786F0BF}"/>
              </a:ext>
            </a:extLst>
          </p:cNvPr>
          <p:cNvSpPr txBox="1"/>
          <p:nvPr/>
        </p:nvSpPr>
        <p:spPr>
          <a:xfrm>
            <a:off x="217758" y="2422943"/>
            <a:ext cx="360370" cy="400110"/>
          </a:xfrm>
          <a:prstGeom prst="rect">
            <a:avLst/>
          </a:prstGeom>
          <a:noFill/>
        </p:spPr>
        <p:txBody>
          <a:bodyPr wrap="none" rtlCol="0">
            <a:spAutoFit/>
          </a:bodyPr>
          <a:lstStyle/>
          <a:p>
            <a:r>
              <a:rPr lang="en-US" b="1" dirty="0">
                <a:solidFill>
                  <a:srgbClr val="FFFFFF"/>
                </a:solidFill>
              </a:rPr>
              <a:t>A</a:t>
            </a:r>
          </a:p>
        </p:txBody>
      </p:sp>
      <p:sp>
        <p:nvSpPr>
          <p:cNvPr id="8" name="TextBox 7">
            <a:extLst>
              <a:ext uri="{FF2B5EF4-FFF2-40B4-BE49-F238E27FC236}">
                <a16:creationId xmlns:a16="http://schemas.microsoft.com/office/drawing/2014/main" id="{07D8D93D-A6CE-6341-9C25-FCB7353A984D}"/>
              </a:ext>
            </a:extLst>
          </p:cNvPr>
          <p:cNvSpPr txBox="1"/>
          <p:nvPr/>
        </p:nvSpPr>
        <p:spPr>
          <a:xfrm>
            <a:off x="217758" y="4292301"/>
            <a:ext cx="369888" cy="400110"/>
          </a:xfrm>
          <a:prstGeom prst="rect">
            <a:avLst/>
          </a:prstGeom>
          <a:noFill/>
        </p:spPr>
        <p:txBody>
          <a:bodyPr wrap="none" rtlCol="0">
            <a:spAutoFit/>
          </a:bodyPr>
          <a:lstStyle/>
          <a:p>
            <a:r>
              <a:rPr lang="en-US" b="1" dirty="0">
                <a:solidFill>
                  <a:srgbClr val="FFFFFF"/>
                </a:solidFill>
              </a:rPr>
              <a:t>B</a:t>
            </a:r>
          </a:p>
        </p:txBody>
      </p:sp>
      <p:sp>
        <p:nvSpPr>
          <p:cNvPr id="9" name="TextBox 8">
            <a:extLst>
              <a:ext uri="{FF2B5EF4-FFF2-40B4-BE49-F238E27FC236}">
                <a16:creationId xmlns:a16="http://schemas.microsoft.com/office/drawing/2014/main" id="{F3DB952A-5196-4349-A8C2-6DABDD1414AA}"/>
              </a:ext>
            </a:extLst>
          </p:cNvPr>
          <p:cNvSpPr txBox="1"/>
          <p:nvPr/>
        </p:nvSpPr>
        <p:spPr>
          <a:xfrm>
            <a:off x="370158" y="6177705"/>
            <a:ext cx="8272536" cy="584775"/>
          </a:xfrm>
          <a:prstGeom prst="rect">
            <a:avLst/>
          </a:prstGeom>
          <a:noFill/>
        </p:spPr>
        <p:txBody>
          <a:bodyPr wrap="square" rtlCol="0">
            <a:spAutoFit/>
          </a:bodyPr>
          <a:lstStyle/>
          <a:p>
            <a:pPr algn="l">
              <a:spcAft>
                <a:spcPts val="0"/>
              </a:spcAft>
            </a:pPr>
            <a:r>
              <a:rPr lang="en-US" sz="1600" b="1" dirty="0">
                <a:ea typeface="Calibri" charset="0"/>
              </a:rPr>
              <a:t>A</a:t>
            </a:r>
            <a:r>
              <a:rPr lang="en-US" sz="1600" dirty="0">
                <a:ea typeface="Calibri" charset="0"/>
              </a:rPr>
              <a:t>. </a:t>
            </a:r>
            <a:r>
              <a:rPr lang="en-US" sz="1600" dirty="0">
                <a:solidFill>
                  <a:srgbClr val="000000"/>
                </a:solidFill>
                <a:ea typeface="Calibri" charset="0"/>
              </a:rPr>
              <a:t>Swirling biota on </a:t>
            </a:r>
            <a:r>
              <a:rPr lang="en-US" sz="1600" dirty="0" err="1">
                <a:solidFill>
                  <a:srgbClr val="000000"/>
                </a:solidFill>
                <a:ea typeface="Calibri" charset="0"/>
              </a:rPr>
              <a:t>Sukok</a:t>
            </a:r>
            <a:r>
              <a:rPr lang="en-US" sz="1600" dirty="0">
                <a:solidFill>
                  <a:srgbClr val="000000"/>
                </a:solidFill>
                <a:ea typeface="Calibri" charset="0"/>
              </a:rPr>
              <a:t> Lake</a:t>
            </a:r>
          </a:p>
          <a:p>
            <a:pPr algn="l">
              <a:spcAft>
                <a:spcPts val="0"/>
              </a:spcAft>
            </a:pPr>
            <a:r>
              <a:rPr lang="en-US" sz="1600" b="1" dirty="0">
                <a:solidFill>
                  <a:srgbClr val="000000"/>
                </a:solidFill>
                <a:ea typeface="Calibri" charset="0"/>
              </a:rPr>
              <a:t>B</a:t>
            </a:r>
            <a:r>
              <a:rPr lang="en-US" sz="1600" dirty="0">
                <a:solidFill>
                  <a:srgbClr val="000000"/>
                </a:solidFill>
                <a:ea typeface="Calibri" charset="0"/>
              </a:rPr>
              <a:t>. Brilliant imagery</a:t>
            </a:r>
          </a:p>
        </p:txBody>
      </p:sp>
    </p:spTree>
    <p:extLst>
      <p:ext uri="{BB962C8B-B14F-4D97-AF65-F5344CB8AC3E}">
        <p14:creationId xmlns:p14="http://schemas.microsoft.com/office/powerpoint/2010/main" val="2081086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983DA1B-BBA5-AE46-8F6C-E74BC495EED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18825786" y="-16144527"/>
            <a:ext cx="1828800" cy="39044856"/>
          </a:xfrm>
          <a:prstGeom prst="rect">
            <a:avLst/>
          </a:prstGeom>
        </p:spPr>
      </p:pic>
      <p:sp>
        <p:nvSpPr>
          <p:cNvPr id="2" name="Title 1">
            <a:extLst>
              <a:ext uri="{FF2B5EF4-FFF2-40B4-BE49-F238E27FC236}">
                <a16:creationId xmlns:a16="http://schemas.microsoft.com/office/drawing/2014/main" id="{DDAA78AE-0453-EF42-8B25-FE04ADC67836}"/>
              </a:ext>
            </a:extLst>
          </p:cNvPr>
          <p:cNvSpPr>
            <a:spLocks noGrp="1"/>
          </p:cNvSpPr>
          <p:nvPr>
            <p:ph type="title"/>
          </p:nvPr>
        </p:nvSpPr>
        <p:spPr/>
        <p:txBody>
          <a:bodyPr>
            <a:normAutofit fontScale="90000"/>
          </a:bodyPr>
          <a:lstStyle/>
          <a:p>
            <a:r>
              <a:rPr lang="en-US" dirty="0"/>
              <a:t>12 July 2019/DOY 193</a:t>
            </a:r>
            <a:br>
              <a:rPr lang="en-US" dirty="0"/>
            </a:br>
            <a:r>
              <a:rPr lang="en-US" dirty="0"/>
              <a:t>Barrow – </a:t>
            </a:r>
            <a:r>
              <a:rPr lang="en-US" dirty="0" err="1"/>
              <a:t>Atqasuk</a:t>
            </a:r>
            <a:r>
              <a:rPr lang="en-US" dirty="0"/>
              <a:t> – North Slope</a:t>
            </a:r>
          </a:p>
        </p:txBody>
      </p:sp>
      <p:sp>
        <p:nvSpPr>
          <p:cNvPr id="4" name="TextBox 3">
            <a:extLst>
              <a:ext uri="{FF2B5EF4-FFF2-40B4-BE49-F238E27FC236}">
                <a16:creationId xmlns:a16="http://schemas.microsoft.com/office/drawing/2014/main" id="{4EC6E877-DB51-9F4F-B522-AC5931010AB5}"/>
              </a:ext>
            </a:extLst>
          </p:cNvPr>
          <p:cNvSpPr txBox="1"/>
          <p:nvPr/>
        </p:nvSpPr>
        <p:spPr>
          <a:xfrm>
            <a:off x="217758" y="1311475"/>
            <a:ext cx="8591872" cy="892552"/>
          </a:xfrm>
          <a:prstGeom prst="rect">
            <a:avLst/>
          </a:prstGeom>
          <a:noFill/>
        </p:spPr>
        <p:txBody>
          <a:bodyPr wrap="square" rtlCol="0">
            <a:spAutoFit/>
          </a:bodyPr>
          <a:lstStyle/>
          <a:p>
            <a:pPr algn="l"/>
            <a:r>
              <a:rPr lang="en-US" dirty="0"/>
              <a:t>AVIRIS-NG Quick-look products</a:t>
            </a:r>
            <a:endParaRPr lang="en-US" sz="1600" dirty="0"/>
          </a:p>
          <a:p>
            <a:r>
              <a:rPr lang="en-US" sz="1600" b="1" u="sng" dirty="0">
                <a:hlinkClick r:id="rId4"/>
              </a:rPr>
              <a:t>https://avirisng.jpl.nasa.gov/cgi/flights.cgi?step=view_flightlog&amp;flight_id=ang20190712t</a:t>
            </a:r>
            <a:r>
              <a:rPr lang="en-US" sz="1600" b="1" dirty="0"/>
              <a:t>  </a:t>
            </a:r>
            <a:endParaRPr lang="en-US" sz="1600" dirty="0"/>
          </a:p>
          <a:p>
            <a:r>
              <a:rPr lang="en-US" sz="1600" dirty="0">
                <a:ea typeface="Calibri" charset="0"/>
              </a:rPr>
              <a:t>A. Line </a:t>
            </a:r>
            <a:r>
              <a:rPr lang="en-US" dirty="0">
                <a:hlinkClick r:id="rId5" tooltip="AVIRIS-NG Quicklook: ang20190712t215625_geo.jpeg"/>
              </a:rPr>
              <a:t>AVng_392A-392Z_FL175</a:t>
            </a:r>
            <a:r>
              <a:rPr lang="en-US" dirty="0"/>
              <a:t> </a:t>
            </a:r>
            <a:r>
              <a:rPr lang="en-US" sz="1600" dirty="0">
                <a:ea typeface="Calibri" charset="0"/>
              </a:rPr>
              <a:t>, ang20190712t215625_geo : </a:t>
            </a:r>
            <a:r>
              <a:rPr lang="en-US" sz="1600" dirty="0" err="1">
                <a:ea typeface="Calibri" charset="0"/>
              </a:rPr>
              <a:t>Tusikovak</a:t>
            </a:r>
            <a:r>
              <a:rPr lang="en-US" sz="1600" dirty="0">
                <a:ea typeface="Calibri" charset="0"/>
              </a:rPr>
              <a:t> Lake</a:t>
            </a:r>
          </a:p>
        </p:txBody>
      </p:sp>
      <p:sp>
        <p:nvSpPr>
          <p:cNvPr id="6" name="TextBox 5">
            <a:extLst>
              <a:ext uri="{FF2B5EF4-FFF2-40B4-BE49-F238E27FC236}">
                <a16:creationId xmlns:a16="http://schemas.microsoft.com/office/drawing/2014/main" id="{D65806CB-9F1F-DC41-9918-6C831786F0BF}"/>
              </a:ext>
            </a:extLst>
          </p:cNvPr>
          <p:cNvSpPr txBox="1"/>
          <p:nvPr/>
        </p:nvSpPr>
        <p:spPr>
          <a:xfrm>
            <a:off x="217758" y="2422943"/>
            <a:ext cx="360370" cy="400110"/>
          </a:xfrm>
          <a:prstGeom prst="rect">
            <a:avLst/>
          </a:prstGeom>
          <a:noFill/>
        </p:spPr>
        <p:txBody>
          <a:bodyPr wrap="none" rtlCol="0">
            <a:spAutoFit/>
          </a:bodyPr>
          <a:lstStyle/>
          <a:p>
            <a:r>
              <a:rPr lang="en-US" b="1" dirty="0">
                <a:solidFill>
                  <a:srgbClr val="FFFFFF"/>
                </a:solidFill>
              </a:rPr>
              <a:t>A</a:t>
            </a:r>
          </a:p>
        </p:txBody>
      </p:sp>
      <p:sp>
        <p:nvSpPr>
          <p:cNvPr id="8" name="TextBox 7">
            <a:extLst>
              <a:ext uri="{FF2B5EF4-FFF2-40B4-BE49-F238E27FC236}">
                <a16:creationId xmlns:a16="http://schemas.microsoft.com/office/drawing/2014/main" id="{07D8D93D-A6CE-6341-9C25-FCB7353A984D}"/>
              </a:ext>
            </a:extLst>
          </p:cNvPr>
          <p:cNvSpPr txBox="1"/>
          <p:nvPr/>
        </p:nvSpPr>
        <p:spPr>
          <a:xfrm>
            <a:off x="217758" y="4292301"/>
            <a:ext cx="369888" cy="400110"/>
          </a:xfrm>
          <a:prstGeom prst="rect">
            <a:avLst/>
          </a:prstGeom>
          <a:noFill/>
        </p:spPr>
        <p:txBody>
          <a:bodyPr wrap="none" rtlCol="0">
            <a:spAutoFit/>
          </a:bodyPr>
          <a:lstStyle/>
          <a:p>
            <a:r>
              <a:rPr lang="en-US" b="1" dirty="0">
                <a:solidFill>
                  <a:srgbClr val="FFFFFF"/>
                </a:solidFill>
              </a:rPr>
              <a:t>B</a:t>
            </a:r>
          </a:p>
        </p:txBody>
      </p:sp>
      <p:sp>
        <p:nvSpPr>
          <p:cNvPr id="9" name="TextBox 8">
            <a:extLst>
              <a:ext uri="{FF2B5EF4-FFF2-40B4-BE49-F238E27FC236}">
                <a16:creationId xmlns:a16="http://schemas.microsoft.com/office/drawing/2014/main" id="{F3DB952A-5196-4349-A8C2-6DABDD1414AA}"/>
              </a:ext>
            </a:extLst>
          </p:cNvPr>
          <p:cNvSpPr txBox="1"/>
          <p:nvPr/>
        </p:nvSpPr>
        <p:spPr>
          <a:xfrm>
            <a:off x="370158" y="6177705"/>
            <a:ext cx="8272536" cy="338554"/>
          </a:xfrm>
          <a:prstGeom prst="rect">
            <a:avLst/>
          </a:prstGeom>
          <a:noFill/>
        </p:spPr>
        <p:txBody>
          <a:bodyPr wrap="square" rtlCol="0">
            <a:spAutoFit/>
          </a:bodyPr>
          <a:lstStyle/>
          <a:p>
            <a:pPr algn="l">
              <a:spcAft>
                <a:spcPts val="0"/>
              </a:spcAft>
            </a:pPr>
            <a:r>
              <a:rPr lang="en-US" sz="1600" b="1" dirty="0">
                <a:ea typeface="Calibri" charset="0"/>
              </a:rPr>
              <a:t>A</a:t>
            </a:r>
            <a:r>
              <a:rPr lang="en-US" sz="1600" dirty="0">
                <a:ea typeface="Calibri" charset="0"/>
              </a:rPr>
              <a:t>. </a:t>
            </a:r>
            <a:r>
              <a:rPr lang="en-US" sz="1600" dirty="0">
                <a:solidFill>
                  <a:srgbClr val="000000"/>
                </a:solidFill>
                <a:ea typeface="Calibri" charset="0"/>
              </a:rPr>
              <a:t>Two very different swirling images of productivity SE of Barrow: lake vs inlet</a:t>
            </a:r>
          </a:p>
        </p:txBody>
      </p:sp>
      <p:sp>
        <p:nvSpPr>
          <p:cNvPr id="13" name="TextBox 12">
            <a:extLst>
              <a:ext uri="{FF2B5EF4-FFF2-40B4-BE49-F238E27FC236}">
                <a16:creationId xmlns:a16="http://schemas.microsoft.com/office/drawing/2014/main" id="{59A250EB-9C0A-AC40-BA06-CCDA83F9DFB0}"/>
              </a:ext>
            </a:extLst>
          </p:cNvPr>
          <p:cNvSpPr txBox="1"/>
          <p:nvPr/>
        </p:nvSpPr>
        <p:spPr>
          <a:xfrm>
            <a:off x="1385888" y="4943475"/>
            <a:ext cx="2534412" cy="369332"/>
          </a:xfrm>
          <a:prstGeom prst="rect">
            <a:avLst/>
          </a:prstGeom>
          <a:noFill/>
        </p:spPr>
        <p:txBody>
          <a:bodyPr wrap="none" rtlCol="0">
            <a:spAutoFit/>
          </a:bodyPr>
          <a:lstStyle/>
          <a:p>
            <a:r>
              <a:rPr lang="en-US" dirty="0"/>
              <a:t>Area purposely left blank</a:t>
            </a:r>
          </a:p>
        </p:txBody>
      </p:sp>
    </p:spTree>
    <p:extLst>
      <p:ext uri="{BB962C8B-B14F-4D97-AF65-F5344CB8AC3E}">
        <p14:creationId xmlns:p14="http://schemas.microsoft.com/office/powerpoint/2010/main" val="2112925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9C411AA-4A58-6245-A829-6C51C660586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8073963" y="-3521587"/>
            <a:ext cx="1828800" cy="17541207"/>
          </a:xfrm>
          <a:prstGeom prst="rect">
            <a:avLst/>
          </a:prstGeom>
        </p:spPr>
      </p:pic>
      <p:pic>
        <p:nvPicPr>
          <p:cNvPr id="5" name="Picture 4">
            <a:extLst>
              <a:ext uri="{FF2B5EF4-FFF2-40B4-BE49-F238E27FC236}">
                <a16:creationId xmlns:a16="http://schemas.microsoft.com/office/drawing/2014/main" id="{AE7329B8-B403-1848-9AEC-4672578051C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12180750" y="-9512021"/>
            <a:ext cx="1828800" cy="25754784"/>
          </a:xfrm>
          <a:prstGeom prst="rect">
            <a:avLst/>
          </a:prstGeom>
        </p:spPr>
      </p:pic>
      <p:sp>
        <p:nvSpPr>
          <p:cNvPr id="2" name="Title 1">
            <a:extLst>
              <a:ext uri="{FF2B5EF4-FFF2-40B4-BE49-F238E27FC236}">
                <a16:creationId xmlns:a16="http://schemas.microsoft.com/office/drawing/2014/main" id="{DDAA78AE-0453-EF42-8B25-FE04ADC67836}"/>
              </a:ext>
            </a:extLst>
          </p:cNvPr>
          <p:cNvSpPr>
            <a:spLocks noGrp="1"/>
          </p:cNvSpPr>
          <p:nvPr>
            <p:ph type="title"/>
          </p:nvPr>
        </p:nvSpPr>
        <p:spPr/>
        <p:txBody>
          <a:bodyPr>
            <a:normAutofit fontScale="90000"/>
          </a:bodyPr>
          <a:lstStyle/>
          <a:p>
            <a:r>
              <a:rPr lang="en-US" dirty="0"/>
              <a:t>12 July 2019/DOY 193</a:t>
            </a:r>
            <a:br>
              <a:rPr lang="en-US" dirty="0"/>
            </a:br>
            <a:r>
              <a:rPr lang="en-US" dirty="0"/>
              <a:t>Barrow – </a:t>
            </a:r>
            <a:r>
              <a:rPr lang="en-US" dirty="0" err="1"/>
              <a:t>Atqasuk</a:t>
            </a:r>
            <a:r>
              <a:rPr lang="en-US" dirty="0"/>
              <a:t> – North Slope</a:t>
            </a:r>
          </a:p>
        </p:txBody>
      </p:sp>
      <p:sp>
        <p:nvSpPr>
          <p:cNvPr id="4" name="TextBox 3">
            <a:extLst>
              <a:ext uri="{FF2B5EF4-FFF2-40B4-BE49-F238E27FC236}">
                <a16:creationId xmlns:a16="http://schemas.microsoft.com/office/drawing/2014/main" id="{4EC6E877-DB51-9F4F-B522-AC5931010AB5}"/>
              </a:ext>
            </a:extLst>
          </p:cNvPr>
          <p:cNvSpPr txBox="1"/>
          <p:nvPr/>
        </p:nvSpPr>
        <p:spPr>
          <a:xfrm>
            <a:off x="217758" y="1311475"/>
            <a:ext cx="8591872" cy="1169551"/>
          </a:xfrm>
          <a:prstGeom prst="rect">
            <a:avLst/>
          </a:prstGeom>
          <a:noFill/>
        </p:spPr>
        <p:txBody>
          <a:bodyPr wrap="square" rtlCol="0">
            <a:spAutoFit/>
          </a:bodyPr>
          <a:lstStyle/>
          <a:p>
            <a:pPr algn="l"/>
            <a:r>
              <a:rPr lang="en-US" dirty="0"/>
              <a:t>AVIRIS-NG Quick-look products</a:t>
            </a:r>
            <a:endParaRPr lang="en-US" sz="1600" dirty="0"/>
          </a:p>
          <a:p>
            <a:r>
              <a:rPr lang="en-US" sz="1600" b="1" u="sng" dirty="0">
                <a:hlinkClick r:id="rId5"/>
              </a:rPr>
              <a:t>https://avirisng.jpl.nasa.gov/cgi/flights.cgi?step=view_flightlog&amp;flight_id=ang20190712t</a:t>
            </a:r>
            <a:r>
              <a:rPr lang="en-US" sz="1600" b="1" dirty="0"/>
              <a:t>  </a:t>
            </a:r>
            <a:endParaRPr lang="en-US" sz="1600" dirty="0"/>
          </a:p>
          <a:p>
            <a:r>
              <a:rPr lang="en-US" sz="1600" dirty="0">
                <a:ea typeface="Calibri" charset="0"/>
              </a:rPr>
              <a:t>A. Line </a:t>
            </a:r>
            <a:r>
              <a:rPr lang="en-US" dirty="0">
                <a:hlinkClick r:id="rId6" tooltip="AVIRIS-NG Quicklook: ang20190712t221928_geo.jpeg"/>
              </a:rPr>
              <a:t>Atqasuk_L001_FL176</a:t>
            </a:r>
            <a:r>
              <a:rPr lang="en-US" dirty="0"/>
              <a:t> </a:t>
            </a:r>
            <a:r>
              <a:rPr lang="en-US" sz="1600" dirty="0">
                <a:ea typeface="Calibri" charset="0"/>
              </a:rPr>
              <a:t>, ang20190712t221928_geo : </a:t>
            </a:r>
            <a:r>
              <a:rPr lang="en-US" sz="1600" dirty="0" err="1">
                <a:ea typeface="Calibri" charset="0"/>
              </a:rPr>
              <a:t>Atqasuk</a:t>
            </a:r>
            <a:r>
              <a:rPr lang="en-US" sz="1600" dirty="0">
                <a:ea typeface="Calibri" charset="0"/>
              </a:rPr>
              <a:t> grid</a:t>
            </a:r>
          </a:p>
          <a:p>
            <a:r>
              <a:rPr lang="en-US" sz="1600" dirty="0">
                <a:ea typeface="Calibri" charset="0"/>
              </a:rPr>
              <a:t>B. Line </a:t>
            </a:r>
            <a:r>
              <a:rPr lang="en-US" dirty="0">
                <a:hlinkClick r:id="rId7" tooltip="AVIRIS-NG Quicklook: ang20190712t223019_geo.jpeg"/>
              </a:rPr>
              <a:t>Atqasuk_L002_FL176</a:t>
            </a:r>
            <a:r>
              <a:rPr lang="en-US" dirty="0"/>
              <a:t> </a:t>
            </a:r>
            <a:r>
              <a:rPr lang="en-US" sz="1600" dirty="0">
                <a:ea typeface="Calibri" charset="0"/>
              </a:rPr>
              <a:t>, ang20190712t223019_geo : </a:t>
            </a:r>
            <a:r>
              <a:rPr lang="en-US" sz="1600" dirty="0" err="1">
                <a:ea typeface="Calibri" charset="0"/>
              </a:rPr>
              <a:t>Atqasuk</a:t>
            </a:r>
            <a:r>
              <a:rPr lang="en-US" sz="1600" dirty="0">
                <a:ea typeface="Calibri" charset="0"/>
              </a:rPr>
              <a:t> grid</a:t>
            </a:r>
          </a:p>
        </p:txBody>
      </p:sp>
      <p:sp>
        <p:nvSpPr>
          <p:cNvPr id="6" name="TextBox 5">
            <a:extLst>
              <a:ext uri="{FF2B5EF4-FFF2-40B4-BE49-F238E27FC236}">
                <a16:creationId xmlns:a16="http://schemas.microsoft.com/office/drawing/2014/main" id="{D65806CB-9F1F-DC41-9918-6C831786F0BF}"/>
              </a:ext>
            </a:extLst>
          </p:cNvPr>
          <p:cNvSpPr txBox="1"/>
          <p:nvPr/>
        </p:nvSpPr>
        <p:spPr>
          <a:xfrm>
            <a:off x="217758" y="2422943"/>
            <a:ext cx="360370" cy="400110"/>
          </a:xfrm>
          <a:prstGeom prst="rect">
            <a:avLst/>
          </a:prstGeom>
          <a:noFill/>
        </p:spPr>
        <p:txBody>
          <a:bodyPr wrap="none" rtlCol="0">
            <a:spAutoFit/>
          </a:bodyPr>
          <a:lstStyle/>
          <a:p>
            <a:r>
              <a:rPr lang="en-US" b="1" dirty="0">
                <a:solidFill>
                  <a:srgbClr val="FFFFFF"/>
                </a:solidFill>
              </a:rPr>
              <a:t>A</a:t>
            </a:r>
          </a:p>
        </p:txBody>
      </p:sp>
      <p:sp>
        <p:nvSpPr>
          <p:cNvPr id="8" name="TextBox 7">
            <a:extLst>
              <a:ext uri="{FF2B5EF4-FFF2-40B4-BE49-F238E27FC236}">
                <a16:creationId xmlns:a16="http://schemas.microsoft.com/office/drawing/2014/main" id="{07D8D93D-A6CE-6341-9C25-FCB7353A984D}"/>
              </a:ext>
            </a:extLst>
          </p:cNvPr>
          <p:cNvSpPr txBox="1"/>
          <p:nvPr/>
        </p:nvSpPr>
        <p:spPr>
          <a:xfrm>
            <a:off x="217758" y="4292301"/>
            <a:ext cx="369888" cy="400110"/>
          </a:xfrm>
          <a:prstGeom prst="rect">
            <a:avLst/>
          </a:prstGeom>
          <a:noFill/>
        </p:spPr>
        <p:txBody>
          <a:bodyPr wrap="none" rtlCol="0">
            <a:spAutoFit/>
          </a:bodyPr>
          <a:lstStyle/>
          <a:p>
            <a:r>
              <a:rPr lang="en-US" b="1" dirty="0">
                <a:solidFill>
                  <a:srgbClr val="FFFFFF"/>
                </a:solidFill>
              </a:rPr>
              <a:t>B</a:t>
            </a:r>
          </a:p>
        </p:txBody>
      </p:sp>
      <p:sp>
        <p:nvSpPr>
          <p:cNvPr id="9" name="TextBox 8">
            <a:extLst>
              <a:ext uri="{FF2B5EF4-FFF2-40B4-BE49-F238E27FC236}">
                <a16:creationId xmlns:a16="http://schemas.microsoft.com/office/drawing/2014/main" id="{F3DB952A-5196-4349-A8C2-6DABDD1414AA}"/>
              </a:ext>
            </a:extLst>
          </p:cNvPr>
          <p:cNvSpPr txBox="1"/>
          <p:nvPr/>
        </p:nvSpPr>
        <p:spPr>
          <a:xfrm>
            <a:off x="370158" y="6177705"/>
            <a:ext cx="8272536" cy="584775"/>
          </a:xfrm>
          <a:prstGeom prst="rect">
            <a:avLst/>
          </a:prstGeom>
          <a:noFill/>
        </p:spPr>
        <p:txBody>
          <a:bodyPr wrap="square" rtlCol="0">
            <a:spAutoFit/>
          </a:bodyPr>
          <a:lstStyle/>
          <a:p>
            <a:r>
              <a:rPr lang="en-US" sz="1600" b="1" dirty="0">
                <a:ea typeface="Calibri" charset="0"/>
              </a:rPr>
              <a:t>A</a:t>
            </a:r>
            <a:r>
              <a:rPr lang="en-US" sz="1600" dirty="0">
                <a:ea typeface="Calibri" charset="0"/>
              </a:rPr>
              <a:t>. </a:t>
            </a:r>
            <a:r>
              <a:rPr lang="en-US" sz="1600" dirty="0">
                <a:solidFill>
                  <a:srgbClr val="000000"/>
                </a:solidFill>
                <a:ea typeface="Calibri" charset="0"/>
              </a:rPr>
              <a:t>Mix of deep and shallow lakes and changing geomorphology NE of </a:t>
            </a:r>
            <a:r>
              <a:rPr lang="en-US" sz="1600" dirty="0" err="1">
                <a:solidFill>
                  <a:srgbClr val="000000"/>
                </a:solidFill>
                <a:ea typeface="Calibri" charset="0"/>
              </a:rPr>
              <a:t>Atqasuk</a:t>
            </a:r>
            <a:endParaRPr lang="en-US" sz="1600" dirty="0">
              <a:solidFill>
                <a:srgbClr val="000000"/>
              </a:solidFill>
              <a:ea typeface="Calibri" charset="0"/>
            </a:endParaRPr>
          </a:p>
          <a:p>
            <a:r>
              <a:rPr lang="en-US" sz="1600" b="1" dirty="0">
                <a:solidFill>
                  <a:srgbClr val="000000"/>
                </a:solidFill>
                <a:ea typeface="Calibri" charset="0"/>
              </a:rPr>
              <a:t>B</a:t>
            </a:r>
            <a:r>
              <a:rPr lang="en-US" sz="1600" dirty="0">
                <a:solidFill>
                  <a:srgbClr val="000000"/>
                </a:solidFill>
                <a:ea typeface="Calibri" charset="0"/>
              </a:rPr>
              <a:t>. Mix of deep and shallow lakes and changing geomorphology NE of </a:t>
            </a:r>
            <a:r>
              <a:rPr lang="en-US" sz="1600" dirty="0" err="1">
                <a:solidFill>
                  <a:srgbClr val="000000"/>
                </a:solidFill>
                <a:ea typeface="Calibri" charset="0"/>
              </a:rPr>
              <a:t>Atqasuk</a:t>
            </a:r>
            <a:endParaRPr lang="en-US" sz="1600" dirty="0">
              <a:solidFill>
                <a:srgbClr val="000000"/>
              </a:solidFill>
              <a:ea typeface="Calibri" charset="0"/>
            </a:endParaRPr>
          </a:p>
        </p:txBody>
      </p:sp>
    </p:spTree>
    <p:extLst>
      <p:ext uri="{BB962C8B-B14F-4D97-AF65-F5344CB8AC3E}">
        <p14:creationId xmlns:p14="http://schemas.microsoft.com/office/powerpoint/2010/main" val="2147731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865133-B8C6-B34A-B04A-0E53E50417C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9534536" y="-6893836"/>
            <a:ext cx="1828800" cy="20462357"/>
          </a:xfrm>
          <a:prstGeom prst="rect">
            <a:avLst/>
          </a:prstGeom>
        </p:spPr>
      </p:pic>
      <p:sp>
        <p:nvSpPr>
          <p:cNvPr id="2" name="Title 1">
            <a:extLst>
              <a:ext uri="{FF2B5EF4-FFF2-40B4-BE49-F238E27FC236}">
                <a16:creationId xmlns:a16="http://schemas.microsoft.com/office/drawing/2014/main" id="{DDAA78AE-0453-EF42-8B25-FE04ADC67836}"/>
              </a:ext>
            </a:extLst>
          </p:cNvPr>
          <p:cNvSpPr>
            <a:spLocks noGrp="1"/>
          </p:cNvSpPr>
          <p:nvPr>
            <p:ph type="title"/>
          </p:nvPr>
        </p:nvSpPr>
        <p:spPr/>
        <p:txBody>
          <a:bodyPr>
            <a:normAutofit fontScale="90000"/>
          </a:bodyPr>
          <a:lstStyle/>
          <a:p>
            <a:r>
              <a:rPr lang="en-US" dirty="0"/>
              <a:t>12 July 2019/DOY 193</a:t>
            </a:r>
            <a:br>
              <a:rPr lang="en-US" dirty="0"/>
            </a:br>
            <a:r>
              <a:rPr lang="en-US" dirty="0"/>
              <a:t>Barrow – </a:t>
            </a:r>
            <a:r>
              <a:rPr lang="en-US" dirty="0" err="1"/>
              <a:t>Atqasuk</a:t>
            </a:r>
            <a:r>
              <a:rPr lang="en-US" dirty="0"/>
              <a:t> – North Slope</a:t>
            </a:r>
          </a:p>
        </p:txBody>
      </p:sp>
      <p:sp>
        <p:nvSpPr>
          <p:cNvPr id="4" name="TextBox 3">
            <a:extLst>
              <a:ext uri="{FF2B5EF4-FFF2-40B4-BE49-F238E27FC236}">
                <a16:creationId xmlns:a16="http://schemas.microsoft.com/office/drawing/2014/main" id="{4EC6E877-DB51-9F4F-B522-AC5931010AB5}"/>
              </a:ext>
            </a:extLst>
          </p:cNvPr>
          <p:cNvSpPr txBox="1"/>
          <p:nvPr/>
        </p:nvSpPr>
        <p:spPr>
          <a:xfrm>
            <a:off x="217758" y="1311475"/>
            <a:ext cx="8591872" cy="1169551"/>
          </a:xfrm>
          <a:prstGeom prst="rect">
            <a:avLst/>
          </a:prstGeom>
          <a:noFill/>
        </p:spPr>
        <p:txBody>
          <a:bodyPr wrap="square" rtlCol="0">
            <a:spAutoFit/>
          </a:bodyPr>
          <a:lstStyle/>
          <a:p>
            <a:pPr algn="l"/>
            <a:r>
              <a:rPr lang="en-US" dirty="0"/>
              <a:t>AVIRIS-NG Quick-look products</a:t>
            </a:r>
            <a:endParaRPr lang="en-US" sz="1600" dirty="0"/>
          </a:p>
          <a:p>
            <a:r>
              <a:rPr lang="en-US" sz="1600" b="1" u="sng" dirty="0">
                <a:hlinkClick r:id="rId4"/>
              </a:rPr>
              <a:t>https://avirisng.jpl.nasa.gov/cgi/flights.cgi?step=view_flightlog&amp;flight_id=ang20190712t</a:t>
            </a:r>
            <a:r>
              <a:rPr lang="en-US" sz="1600" b="1" dirty="0"/>
              <a:t>  </a:t>
            </a:r>
            <a:endParaRPr lang="en-US" sz="1600" dirty="0"/>
          </a:p>
          <a:p>
            <a:r>
              <a:rPr lang="en-US" sz="1600" dirty="0">
                <a:ea typeface="Calibri" charset="0"/>
              </a:rPr>
              <a:t>A. Line </a:t>
            </a:r>
            <a:r>
              <a:rPr lang="en-US" dirty="0">
                <a:hlinkClick r:id="rId5" tooltip="AVIRIS-NG Quicklook: ang20190712t224105_geo.jpeg"/>
              </a:rPr>
              <a:t>Atqasuk_L003_FL176</a:t>
            </a:r>
            <a:r>
              <a:rPr lang="en-US" dirty="0"/>
              <a:t> </a:t>
            </a:r>
            <a:r>
              <a:rPr lang="en-US" sz="1600" dirty="0">
                <a:ea typeface="Calibri" charset="0"/>
              </a:rPr>
              <a:t>, ang20190712t224105_geo : </a:t>
            </a:r>
            <a:r>
              <a:rPr lang="en-US" sz="1600" dirty="0" err="1">
                <a:ea typeface="Calibri" charset="0"/>
              </a:rPr>
              <a:t>Atqasuk</a:t>
            </a:r>
            <a:r>
              <a:rPr lang="en-US" sz="1600" dirty="0">
                <a:ea typeface="Calibri" charset="0"/>
              </a:rPr>
              <a:t> grid</a:t>
            </a:r>
          </a:p>
          <a:p>
            <a:r>
              <a:rPr lang="en-US" sz="1600" dirty="0">
                <a:ea typeface="Calibri" charset="0"/>
              </a:rPr>
              <a:t>B. Line </a:t>
            </a:r>
            <a:r>
              <a:rPr lang="en-US" dirty="0"/>
              <a:t>Atqasuk_L004_FL176 </a:t>
            </a:r>
            <a:r>
              <a:rPr lang="en-US" sz="1600" dirty="0">
                <a:ea typeface="Calibri" charset="0"/>
              </a:rPr>
              <a:t>, 225208 : </a:t>
            </a:r>
            <a:r>
              <a:rPr lang="en-US" sz="1600" dirty="0" err="1">
                <a:ea typeface="Calibri" charset="0"/>
              </a:rPr>
              <a:t>Atqasuk</a:t>
            </a:r>
            <a:r>
              <a:rPr lang="en-US" sz="1600" dirty="0">
                <a:ea typeface="Calibri" charset="0"/>
              </a:rPr>
              <a:t> grid</a:t>
            </a:r>
          </a:p>
        </p:txBody>
      </p:sp>
      <p:sp>
        <p:nvSpPr>
          <p:cNvPr id="6" name="TextBox 5">
            <a:extLst>
              <a:ext uri="{FF2B5EF4-FFF2-40B4-BE49-F238E27FC236}">
                <a16:creationId xmlns:a16="http://schemas.microsoft.com/office/drawing/2014/main" id="{D65806CB-9F1F-DC41-9918-6C831786F0BF}"/>
              </a:ext>
            </a:extLst>
          </p:cNvPr>
          <p:cNvSpPr txBox="1"/>
          <p:nvPr/>
        </p:nvSpPr>
        <p:spPr>
          <a:xfrm>
            <a:off x="217758" y="2422943"/>
            <a:ext cx="360370" cy="400110"/>
          </a:xfrm>
          <a:prstGeom prst="rect">
            <a:avLst/>
          </a:prstGeom>
          <a:noFill/>
        </p:spPr>
        <p:txBody>
          <a:bodyPr wrap="none" rtlCol="0">
            <a:spAutoFit/>
          </a:bodyPr>
          <a:lstStyle/>
          <a:p>
            <a:r>
              <a:rPr lang="en-US" b="1" dirty="0">
                <a:solidFill>
                  <a:srgbClr val="FFFFFF"/>
                </a:solidFill>
              </a:rPr>
              <a:t>A</a:t>
            </a:r>
          </a:p>
        </p:txBody>
      </p:sp>
      <p:sp>
        <p:nvSpPr>
          <p:cNvPr id="8" name="TextBox 7">
            <a:extLst>
              <a:ext uri="{FF2B5EF4-FFF2-40B4-BE49-F238E27FC236}">
                <a16:creationId xmlns:a16="http://schemas.microsoft.com/office/drawing/2014/main" id="{07D8D93D-A6CE-6341-9C25-FCB7353A984D}"/>
              </a:ext>
            </a:extLst>
          </p:cNvPr>
          <p:cNvSpPr txBox="1"/>
          <p:nvPr/>
        </p:nvSpPr>
        <p:spPr>
          <a:xfrm>
            <a:off x="217758" y="4292301"/>
            <a:ext cx="369888" cy="400110"/>
          </a:xfrm>
          <a:prstGeom prst="rect">
            <a:avLst/>
          </a:prstGeom>
          <a:noFill/>
        </p:spPr>
        <p:txBody>
          <a:bodyPr wrap="none" rtlCol="0">
            <a:spAutoFit/>
          </a:bodyPr>
          <a:lstStyle/>
          <a:p>
            <a:r>
              <a:rPr lang="en-US" b="1" dirty="0">
                <a:solidFill>
                  <a:srgbClr val="FFFFFF"/>
                </a:solidFill>
              </a:rPr>
              <a:t>B</a:t>
            </a:r>
          </a:p>
        </p:txBody>
      </p:sp>
      <p:sp>
        <p:nvSpPr>
          <p:cNvPr id="9" name="TextBox 8">
            <a:extLst>
              <a:ext uri="{FF2B5EF4-FFF2-40B4-BE49-F238E27FC236}">
                <a16:creationId xmlns:a16="http://schemas.microsoft.com/office/drawing/2014/main" id="{F3DB952A-5196-4349-A8C2-6DABDD1414AA}"/>
              </a:ext>
            </a:extLst>
          </p:cNvPr>
          <p:cNvSpPr txBox="1"/>
          <p:nvPr/>
        </p:nvSpPr>
        <p:spPr>
          <a:xfrm>
            <a:off x="370158" y="6177705"/>
            <a:ext cx="8272536" cy="584775"/>
          </a:xfrm>
          <a:prstGeom prst="rect">
            <a:avLst/>
          </a:prstGeom>
          <a:noFill/>
        </p:spPr>
        <p:txBody>
          <a:bodyPr wrap="square" rtlCol="0">
            <a:spAutoFit/>
          </a:bodyPr>
          <a:lstStyle/>
          <a:p>
            <a:pPr algn="l">
              <a:spcAft>
                <a:spcPts val="0"/>
              </a:spcAft>
            </a:pPr>
            <a:r>
              <a:rPr lang="en-US" sz="1600" b="1" dirty="0">
                <a:ea typeface="Calibri" charset="0"/>
              </a:rPr>
              <a:t>A</a:t>
            </a:r>
            <a:r>
              <a:rPr lang="en-US" sz="1600" dirty="0">
                <a:ea typeface="Calibri" charset="0"/>
              </a:rPr>
              <a:t>. </a:t>
            </a:r>
            <a:r>
              <a:rPr lang="en-US" sz="1600" dirty="0">
                <a:solidFill>
                  <a:srgbClr val="000000"/>
                </a:solidFill>
                <a:ea typeface="Calibri" charset="0"/>
              </a:rPr>
              <a:t>Lakes and changing geomorphology NE of </a:t>
            </a:r>
            <a:r>
              <a:rPr lang="en-US" sz="1600" dirty="0" err="1">
                <a:solidFill>
                  <a:srgbClr val="000000"/>
                </a:solidFill>
                <a:ea typeface="Calibri" charset="0"/>
              </a:rPr>
              <a:t>Atqasuk</a:t>
            </a:r>
            <a:endParaRPr lang="en-US" sz="1600" dirty="0">
              <a:solidFill>
                <a:srgbClr val="000000"/>
              </a:solidFill>
              <a:ea typeface="Calibri" charset="0"/>
            </a:endParaRPr>
          </a:p>
          <a:p>
            <a:pPr algn="l">
              <a:spcAft>
                <a:spcPts val="0"/>
              </a:spcAft>
            </a:pPr>
            <a:r>
              <a:rPr lang="en-US" sz="1600" b="1" dirty="0">
                <a:solidFill>
                  <a:srgbClr val="000000"/>
                </a:solidFill>
                <a:ea typeface="Calibri" charset="0"/>
              </a:rPr>
              <a:t>B</a:t>
            </a:r>
            <a:r>
              <a:rPr lang="en-US" sz="1600" dirty="0">
                <a:solidFill>
                  <a:srgbClr val="000000"/>
                </a:solidFill>
                <a:ea typeface="Calibri" charset="0"/>
              </a:rPr>
              <a:t>. In processing</a:t>
            </a:r>
          </a:p>
        </p:txBody>
      </p:sp>
      <p:sp>
        <p:nvSpPr>
          <p:cNvPr id="11" name="TextBox 10">
            <a:extLst>
              <a:ext uri="{FF2B5EF4-FFF2-40B4-BE49-F238E27FC236}">
                <a16:creationId xmlns:a16="http://schemas.microsoft.com/office/drawing/2014/main" id="{6B1BCA06-219C-B04B-B69B-320FA811FD82}"/>
              </a:ext>
            </a:extLst>
          </p:cNvPr>
          <p:cNvSpPr txBox="1"/>
          <p:nvPr/>
        </p:nvSpPr>
        <p:spPr>
          <a:xfrm>
            <a:off x="1385888" y="4943475"/>
            <a:ext cx="2036904" cy="369332"/>
          </a:xfrm>
          <a:prstGeom prst="rect">
            <a:avLst/>
          </a:prstGeom>
          <a:noFill/>
        </p:spPr>
        <p:txBody>
          <a:bodyPr wrap="none" rtlCol="0">
            <a:spAutoFit/>
          </a:bodyPr>
          <a:lstStyle/>
          <a:p>
            <a:r>
              <a:rPr lang="en-US" dirty="0"/>
              <a:t>Image in processing</a:t>
            </a:r>
          </a:p>
        </p:txBody>
      </p:sp>
    </p:spTree>
    <p:extLst>
      <p:ext uri="{BB962C8B-B14F-4D97-AF65-F5344CB8AC3E}">
        <p14:creationId xmlns:p14="http://schemas.microsoft.com/office/powerpoint/2010/main" val="2137937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BD348E1-9681-EA47-AE72-A05B4667638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7503889" y="-2976034"/>
            <a:ext cx="1828800" cy="16401064"/>
          </a:xfrm>
          <a:prstGeom prst="rect">
            <a:avLst/>
          </a:prstGeom>
        </p:spPr>
      </p:pic>
      <p:pic>
        <p:nvPicPr>
          <p:cNvPr id="5" name="Picture 4">
            <a:extLst>
              <a:ext uri="{FF2B5EF4-FFF2-40B4-BE49-F238E27FC236}">
                <a16:creationId xmlns:a16="http://schemas.microsoft.com/office/drawing/2014/main" id="{AD43ABFA-232B-8345-A323-B1A7A28A77B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10197544" y="-7537296"/>
            <a:ext cx="1828800" cy="21788373"/>
          </a:xfrm>
          <a:prstGeom prst="rect">
            <a:avLst/>
          </a:prstGeom>
        </p:spPr>
      </p:pic>
      <p:sp>
        <p:nvSpPr>
          <p:cNvPr id="2" name="Title 1">
            <a:extLst>
              <a:ext uri="{FF2B5EF4-FFF2-40B4-BE49-F238E27FC236}">
                <a16:creationId xmlns:a16="http://schemas.microsoft.com/office/drawing/2014/main" id="{DDAA78AE-0453-EF42-8B25-FE04ADC67836}"/>
              </a:ext>
            </a:extLst>
          </p:cNvPr>
          <p:cNvSpPr>
            <a:spLocks noGrp="1"/>
          </p:cNvSpPr>
          <p:nvPr>
            <p:ph type="title"/>
          </p:nvPr>
        </p:nvSpPr>
        <p:spPr/>
        <p:txBody>
          <a:bodyPr>
            <a:normAutofit fontScale="90000"/>
          </a:bodyPr>
          <a:lstStyle/>
          <a:p>
            <a:r>
              <a:rPr lang="en-US" dirty="0"/>
              <a:t>12 July 2019/DOY 193</a:t>
            </a:r>
            <a:br>
              <a:rPr lang="en-US" dirty="0"/>
            </a:br>
            <a:r>
              <a:rPr lang="en-US" dirty="0"/>
              <a:t>Barrow – </a:t>
            </a:r>
            <a:r>
              <a:rPr lang="en-US" dirty="0" err="1"/>
              <a:t>Atqasuk</a:t>
            </a:r>
            <a:r>
              <a:rPr lang="en-US" dirty="0"/>
              <a:t> – North Slope</a:t>
            </a:r>
          </a:p>
        </p:txBody>
      </p:sp>
      <p:sp>
        <p:nvSpPr>
          <p:cNvPr id="4" name="TextBox 3">
            <a:extLst>
              <a:ext uri="{FF2B5EF4-FFF2-40B4-BE49-F238E27FC236}">
                <a16:creationId xmlns:a16="http://schemas.microsoft.com/office/drawing/2014/main" id="{4EC6E877-DB51-9F4F-B522-AC5931010AB5}"/>
              </a:ext>
            </a:extLst>
          </p:cNvPr>
          <p:cNvSpPr txBox="1"/>
          <p:nvPr/>
        </p:nvSpPr>
        <p:spPr>
          <a:xfrm>
            <a:off x="217758" y="1311475"/>
            <a:ext cx="8591872" cy="1169551"/>
          </a:xfrm>
          <a:prstGeom prst="rect">
            <a:avLst/>
          </a:prstGeom>
          <a:noFill/>
        </p:spPr>
        <p:txBody>
          <a:bodyPr wrap="square" rtlCol="0">
            <a:spAutoFit/>
          </a:bodyPr>
          <a:lstStyle/>
          <a:p>
            <a:pPr algn="l"/>
            <a:r>
              <a:rPr lang="en-US" dirty="0"/>
              <a:t>AVIRIS-NG Quick-look products</a:t>
            </a:r>
            <a:endParaRPr lang="en-US" sz="1600" dirty="0"/>
          </a:p>
          <a:p>
            <a:r>
              <a:rPr lang="en-US" sz="1600" b="1" u="sng" dirty="0">
                <a:hlinkClick r:id="rId5"/>
              </a:rPr>
              <a:t>https://avirisng.jpl.nasa.gov/cgi/flights.cgi?step=view_flightlog&amp;flight_id=ang20190712t</a:t>
            </a:r>
            <a:r>
              <a:rPr lang="en-US" sz="1600" b="1" dirty="0"/>
              <a:t>  </a:t>
            </a:r>
            <a:endParaRPr lang="en-US" sz="1600" dirty="0"/>
          </a:p>
          <a:p>
            <a:r>
              <a:rPr lang="en-US" sz="1600" dirty="0">
                <a:ea typeface="Calibri" charset="0"/>
              </a:rPr>
              <a:t>A. Line </a:t>
            </a:r>
            <a:r>
              <a:rPr lang="en-US" dirty="0">
                <a:hlinkClick r:id="rId6" tooltip="AVIRIS-NG Quicklook: ang20190712t230321_geo.jpeg"/>
              </a:rPr>
              <a:t>Atqasuk_L005_FL176</a:t>
            </a:r>
            <a:r>
              <a:rPr lang="en-US" dirty="0"/>
              <a:t> </a:t>
            </a:r>
            <a:r>
              <a:rPr lang="en-US" sz="1600" dirty="0">
                <a:ea typeface="Calibri" charset="0"/>
              </a:rPr>
              <a:t>, ang20190712t230321_geo : </a:t>
            </a:r>
            <a:r>
              <a:rPr lang="en-US" sz="1600" dirty="0" err="1">
                <a:ea typeface="Calibri" charset="0"/>
              </a:rPr>
              <a:t>Atqasuk</a:t>
            </a:r>
            <a:r>
              <a:rPr lang="en-US" sz="1600" dirty="0">
                <a:ea typeface="Calibri" charset="0"/>
              </a:rPr>
              <a:t> grid</a:t>
            </a:r>
          </a:p>
          <a:p>
            <a:r>
              <a:rPr lang="en-US" sz="1600" dirty="0">
                <a:ea typeface="Calibri" charset="0"/>
              </a:rPr>
              <a:t>B. Line </a:t>
            </a:r>
            <a:r>
              <a:rPr lang="en-US" dirty="0">
                <a:hlinkClick r:id="rId7" tooltip="AVIRIS-NG Quicklook: ang20190712t231624_geo.jpeg"/>
              </a:rPr>
              <a:t>AVng_384A-384Z_FL175</a:t>
            </a:r>
            <a:r>
              <a:rPr lang="en-US" dirty="0"/>
              <a:t> </a:t>
            </a:r>
            <a:r>
              <a:rPr lang="en-US" sz="1600" dirty="0">
                <a:ea typeface="Calibri" charset="0"/>
              </a:rPr>
              <a:t>, ang20190712t231624_geo : </a:t>
            </a:r>
            <a:r>
              <a:rPr lang="en-US" sz="1600" dirty="0" err="1">
                <a:ea typeface="Calibri" charset="0"/>
              </a:rPr>
              <a:t>Atqasuk</a:t>
            </a:r>
            <a:r>
              <a:rPr lang="en-US" sz="1600" dirty="0">
                <a:ea typeface="Calibri" charset="0"/>
              </a:rPr>
              <a:t> flux tower, CALM site</a:t>
            </a:r>
          </a:p>
        </p:txBody>
      </p:sp>
      <p:sp>
        <p:nvSpPr>
          <p:cNvPr id="6" name="TextBox 5">
            <a:extLst>
              <a:ext uri="{FF2B5EF4-FFF2-40B4-BE49-F238E27FC236}">
                <a16:creationId xmlns:a16="http://schemas.microsoft.com/office/drawing/2014/main" id="{D65806CB-9F1F-DC41-9918-6C831786F0BF}"/>
              </a:ext>
            </a:extLst>
          </p:cNvPr>
          <p:cNvSpPr txBox="1"/>
          <p:nvPr/>
        </p:nvSpPr>
        <p:spPr>
          <a:xfrm>
            <a:off x="217758" y="2422943"/>
            <a:ext cx="360370" cy="400110"/>
          </a:xfrm>
          <a:prstGeom prst="rect">
            <a:avLst/>
          </a:prstGeom>
          <a:noFill/>
        </p:spPr>
        <p:txBody>
          <a:bodyPr wrap="none" rtlCol="0">
            <a:spAutoFit/>
          </a:bodyPr>
          <a:lstStyle/>
          <a:p>
            <a:r>
              <a:rPr lang="en-US" b="1" dirty="0">
                <a:solidFill>
                  <a:srgbClr val="FFFFFF"/>
                </a:solidFill>
              </a:rPr>
              <a:t>A</a:t>
            </a:r>
          </a:p>
        </p:txBody>
      </p:sp>
      <p:sp>
        <p:nvSpPr>
          <p:cNvPr id="8" name="TextBox 7">
            <a:extLst>
              <a:ext uri="{FF2B5EF4-FFF2-40B4-BE49-F238E27FC236}">
                <a16:creationId xmlns:a16="http://schemas.microsoft.com/office/drawing/2014/main" id="{07D8D93D-A6CE-6341-9C25-FCB7353A984D}"/>
              </a:ext>
            </a:extLst>
          </p:cNvPr>
          <p:cNvSpPr txBox="1"/>
          <p:nvPr/>
        </p:nvSpPr>
        <p:spPr>
          <a:xfrm>
            <a:off x="217758" y="4292301"/>
            <a:ext cx="369888" cy="400110"/>
          </a:xfrm>
          <a:prstGeom prst="rect">
            <a:avLst/>
          </a:prstGeom>
          <a:noFill/>
        </p:spPr>
        <p:txBody>
          <a:bodyPr wrap="none" rtlCol="0">
            <a:spAutoFit/>
          </a:bodyPr>
          <a:lstStyle/>
          <a:p>
            <a:r>
              <a:rPr lang="en-US" b="1" dirty="0">
                <a:solidFill>
                  <a:srgbClr val="FFFFFF"/>
                </a:solidFill>
              </a:rPr>
              <a:t>B</a:t>
            </a:r>
          </a:p>
        </p:txBody>
      </p:sp>
      <p:sp>
        <p:nvSpPr>
          <p:cNvPr id="9" name="TextBox 8">
            <a:extLst>
              <a:ext uri="{FF2B5EF4-FFF2-40B4-BE49-F238E27FC236}">
                <a16:creationId xmlns:a16="http://schemas.microsoft.com/office/drawing/2014/main" id="{F3DB952A-5196-4349-A8C2-6DABDD1414AA}"/>
              </a:ext>
            </a:extLst>
          </p:cNvPr>
          <p:cNvSpPr txBox="1"/>
          <p:nvPr/>
        </p:nvSpPr>
        <p:spPr>
          <a:xfrm>
            <a:off x="370158" y="6177705"/>
            <a:ext cx="8272536" cy="584775"/>
          </a:xfrm>
          <a:prstGeom prst="rect">
            <a:avLst/>
          </a:prstGeom>
          <a:noFill/>
        </p:spPr>
        <p:txBody>
          <a:bodyPr wrap="square" rtlCol="0">
            <a:spAutoFit/>
          </a:bodyPr>
          <a:lstStyle/>
          <a:p>
            <a:pPr algn="l">
              <a:spcAft>
                <a:spcPts val="0"/>
              </a:spcAft>
            </a:pPr>
            <a:r>
              <a:rPr lang="en-US" sz="1600" b="1" dirty="0">
                <a:ea typeface="Calibri" charset="0"/>
              </a:rPr>
              <a:t>A</a:t>
            </a:r>
            <a:r>
              <a:rPr lang="en-US" sz="1600" dirty="0">
                <a:ea typeface="Calibri" charset="0"/>
              </a:rPr>
              <a:t>. </a:t>
            </a:r>
            <a:r>
              <a:rPr lang="en-US" sz="1600" dirty="0">
                <a:solidFill>
                  <a:srgbClr val="000000"/>
                </a:solidFill>
                <a:ea typeface="Calibri" charset="0"/>
              </a:rPr>
              <a:t>Meade River scenes near </a:t>
            </a:r>
            <a:r>
              <a:rPr lang="en-US" sz="1600" dirty="0" err="1">
                <a:solidFill>
                  <a:srgbClr val="000000"/>
                </a:solidFill>
                <a:ea typeface="Calibri" charset="0"/>
              </a:rPr>
              <a:t>Atqasuk</a:t>
            </a:r>
            <a:endParaRPr lang="en-US" sz="1600" dirty="0">
              <a:solidFill>
                <a:srgbClr val="000000"/>
              </a:solidFill>
              <a:ea typeface="Calibri" charset="0"/>
            </a:endParaRPr>
          </a:p>
          <a:p>
            <a:pPr algn="l">
              <a:spcAft>
                <a:spcPts val="0"/>
              </a:spcAft>
            </a:pPr>
            <a:r>
              <a:rPr lang="en-US" sz="1600" b="1" dirty="0">
                <a:solidFill>
                  <a:srgbClr val="000000"/>
                </a:solidFill>
                <a:ea typeface="Calibri" charset="0"/>
              </a:rPr>
              <a:t>B</a:t>
            </a:r>
            <a:r>
              <a:rPr lang="en-US" sz="1600" dirty="0">
                <a:solidFill>
                  <a:srgbClr val="000000"/>
                </a:solidFill>
                <a:ea typeface="Calibri" charset="0"/>
              </a:rPr>
              <a:t>. </a:t>
            </a:r>
            <a:r>
              <a:rPr lang="en-US" sz="1600" dirty="0" err="1">
                <a:solidFill>
                  <a:srgbClr val="000000"/>
                </a:solidFill>
                <a:ea typeface="Calibri" charset="0"/>
              </a:rPr>
              <a:t>Atqasuk</a:t>
            </a:r>
            <a:r>
              <a:rPr lang="en-US" sz="1600" dirty="0">
                <a:solidFill>
                  <a:srgbClr val="000000"/>
                </a:solidFill>
                <a:ea typeface="Calibri" charset="0"/>
              </a:rPr>
              <a:t> flux tower near the village</a:t>
            </a:r>
          </a:p>
        </p:txBody>
      </p:sp>
    </p:spTree>
    <p:extLst>
      <p:ext uri="{BB962C8B-B14F-4D97-AF65-F5344CB8AC3E}">
        <p14:creationId xmlns:p14="http://schemas.microsoft.com/office/powerpoint/2010/main" val="3177934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8EA319-A04F-B342-930C-959A96DB73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794374" y="1789812"/>
            <a:ext cx="1828800" cy="6982033"/>
          </a:xfrm>
          <a:prstGeom prst="rect">
            <a:avLst/>
          </a:prstGeom>
        </p:spPr>
      </p:pic>
      <p:pic>
        <p:nvPicPr>
          <p:cNvPr id="7" name="Picture 6">
            <a:extLst>
              <a:ext uri="{FF2B5EF4-FFF2-40B4-BE49-F238E27FC236}">
                <a16:creationId xmlns:a16="http://schemas.microsoft.com/office/drawing/2014/main" id="{85C2EFD9-1487-9D4E-9DE7-1999B56CD2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554148" y="-1872889"/>
            <a:ext cx="1828800" cy="10501580"/>
          </a:xfrm>
          <a:prstGeom prst="rect">
            <a:avLst/>
          </a:prstGeom>
        </p:spPr>
      </p:pic>
      <p:sp>
        <p:nvSpPr>
          <p:cNvPr id="2" name="Title 1">
            <a:extLst>
              <a:ext uri="{FF2B5EF4-FFF2-40B4-BE49-F238E27FC236}">
                <a16:creationId xmlns:a16="http://schemas.microsoft.com/office/drawing/2014/main" id="{DDAA78AE-0453-EF42-8B25-FE04ADC67836}"/>
              </a:ext>
            </a:extLst>
          </p:cNvPr>
          <p:cNvSpPr>
            <a:spLocks noGrp="1"/>
          </p:cNvSpPr>
          <p:nvPr>
            <p:ph type="title"/>
          </p:nvPr>
        </p:nvSpPr>
        <p:spPr/>
        <p:txBody>
          <a:bodyPr>
            <a:normAutofit fontScale="90000"/>
          </a:bodyPr>
          <a:lstStyle/>
          <a:p>
            <a:r>
              <a:rPr lang="en-US" dirty="0"/>
              <a:t>12 July 2019/DOY 193</a:t>
            </a:r>
            <a:br>
              <a:rPr lang="en-US" dirty="0"/>
            </a:br>
            <a:r>
              <a:rPr lang="en-US" dirty="0"/>
              <a:t>Barrow – </a:t>
            </a:r>
            <a:r>
              <a:rPr lang="en-US" dirty="0" err="1"/>
              <a:t>Atqasuk</a:t>
            </a:r>
            <a:r>
              <a:rPr lang="en-US" dirty="0"/>
              <a:t> – North Slope</a:t>
            </a:r>
          </a:p>
        </p:txBody>
      </p:sp>
      <p:sp>
        <p:nvSpPr>
          <p:cNvPr id="4" name="TextBox 3">
            <a:extLst>
              <a:ext uri="{FF2B5EF4-FFF2-40B4-BE49-F238E27FC236}">
                <a16:creationId xmlns:a16="http://schemas.microsoft.com/office/drawing/2014/main" id="{4EC6E877-DB51-9F4F-B522-AC5931010AB5}"/>
              </a:ext>
            </a:extLst>
          </p:cNvPr>
          <p:cNvSpPr txBox="1"/>
          <p:nvPr/>
        </p:nvSpPr>
        <p:spPr>
          <a:xfrm>
            <a:off x="217758" y="1311475"/>
            <a:ext cx="8591872" cy="1169551"/>
          </a:xfrm>
          <a:prstGeom prst="rect">
            <a:avLst/>
          </a:prstGeom>
          <a:noFill/>
        </p:spPr>
        <p:txBody>
          <a:bodyPr wrap="square" rtlCol="0">
            <a:spAutoFit/>
          </a:bodyPr>
          <a:lstStyle/>
          <a:p>
            <a:pPr algn="l"/>
            <a:r>
              <a:rPr lang="en-US" dirty="0"/>
              <a:t>AVIRIS-NG Quick-look products</a:t>
            </a:r>
            <a:endParaRPr lang="en-US" sz="1600" dirty="0"/>
          </a:p>
          <a:p>
            <a:r>
              <a:rPr lang="en-US" sz="1600" b="1" u="sng" dirty="0">
                <a:hlinkClick r:id="rId5"/>
              </a:rPr>
              <a:t>https://avirisng.jpl.nasa.gov/cgi/flights.cgi?step=view_flightlog&amp;flight_id=ang20190712t</a:t>
            </a:r>
            <a:r>
              <a:rPr lang="en-US" sz="1600" b="1" dirty="0"/>
              <a:t>  </a:t>
            </a:r>
            <a:endParaRPr lang="en-US" sz="1600" dirty="0"/>
          </a:p>
          <a:p>
            <a:r>
              <a:rPr lang="en-US" sz="1600" dirty="0">
                <a:ea typeface="Calibri" charset="0"/>
              </a:rPr>
              <a:t>A. Line </a:t>
            </a:r>
            <a:r>
              <a:rPr lang="en-US" dirty="0">
                <a:hlinkClick r:id="rId6" tooltip="AVIRIS-NG Quicklook: ang20190712t232437_geo.jpeg"/>
              </a:rPr>
              <a:t>CoffeeLake_L001_FL175 </a:t>
            </a:r>
            <a:r>
              <a:rPr lang="en-US" sz="1600" dirty="0">
                <a:ea typeface="Calibri" charset="0"/>
              </a:rPr>
              <a:t>, ang20190712t232437_geo : Coffee Lake grid</a:t>
            </a:r>
          </a:p>
          <a:p>
            <a:r>
              <a:rPr lang="en-US" sz="1600" dirty="0">
                <a:ea typeface="Calibri" charset="0"/>
              </a:rPr>
              <a:t>B. Line </a:t>
            </a:r>
            <a:r>
              <a:rPr lang="en-US" dirty="0">
                <a:hlinkClick r:id="rId7" tooltip="AVIRIS-NG Quicklook: ang20190712t233049_geo.jpeg"/>
              </a:rPr>
              <a:t>CoffeeLake_L002_FL175 </a:t>
            </a:r>
            <a:r>
              <a:rPr lang="en-US" sz="1600" dirty="0">
                <a:ea typeface="Calibri" charset="0"/>
              </a:rPr>
              <a:t>, ang20190712t233049_geo : Coffee Lake grid</a:t>
            </a:r>
          </a:p>
        </p:txBody>
      </p:sp>
      <p:sp>
        <p:nvSpPr>
          <p:cNvPr id="6" name="TextBox 5">
            <a:extLst>
              <a:ext uri="{FF2B5EF4-FFF2-40B4-BE49-F238E27FC236}">
                <a16:creationId xmlns:a16="http://schemas.microsoft.com/office/drawing/2014/main" id="{D65806CB-9F1F-DC41-9918-6C831786F0BF}"/>
              </a:ext>
            </a:extLst>
          </p:cNvPr>
          <p:cNvSpPr txBox="1"/>
          <p:nvPr/>
        </p:nvSpPr>
        <p:spPr>
          <a:xfrm>
            <a:off x="217758" y="2422943"/>
            <a:ext cx="360370" cy="400110"/>
          </a:xfrm>
          <a:prstGeom prst="rect">
            <a:avLst/>
          </a:prstGeom>
          <a:noFill/>
        </p:spPr>
        <p:txBody>
          <a:bodyPr wrap="none" rtlCol="0">
            <a:spAutoFit/>
          </a:bodyPr>
          <a:lstStyle/>
          <a:p>
            <a:r>
              <a:rPr lang="en-US" b="1" dirty="0">
                <a:solidFill>
                  <a:srgbClr val="FFFFFF"/>
                </a:solidFill>
              </a:rPr>
              <a:t>A</a:t>
            </a:r>
          </a:p>
        </p:txBody>
      </p:sp>
      <p:sp>
        <p:nvSpPr>
          <p:cNvPr id="8" name="TextBox 7">
            <a:extLst>
              <a:ext uri="{FF2B5EF4-FFF2-40B4-BE49-F238E27FC236}">
                <a16:creationId xmlns:a16="http://schemas.microsoft.com/office/drawing/2014/main" id="{07D8D93D-A6CE-6341-9C25-FCB7353A984D}"/>
              </a:ext>
            </a:extLst>
          </p:cNvPr>
          <p:cNvSpPr txBox="1"/>
          <p:nvPr/>
        </p:nvSpPr>
        <p:spPr>
          <a:xfrm>
            <a:off x="217758" y="4292301"/>
            <a:ext cx="369888" cy="400110"/>
          </a:xfrm>
          <a:prstGeom prst="rect">
            <a:avLst/>
          </a:prstGeom>
          <a:noFill/>
        </p:spPr>
        <p:txBody>
          <a:bodyPr wrap="none" rtlCol="0">
            <a:spAutoFit/>
          </a:bodyPr>
          <a:lstStyle/>
          <a:p>
            <a:r>
              <a:rPr lang="en-US" b="1" dirty="0">
                <a:solidFill>
                  <a:srgbClr val="FFFFFF"/>
                </a:solidFill>
              </a:rPr>
              <a:t>B</a:t>
            </a:r>
          </a:p>
        </p:txBody>
      </p:sp>
      <p:sp>
        <p:nvSpPr>
          <p:cNvPr id="9" name="TextBox 8">
            <a:extLst>
              <a:ext uri="{FF2B5EF4-FFF2-40B4-BE49-F238E27FC236}">
                <a16:creationId xmlns:a16="http://schemas.microsoft.com/office/drawing/2014/main" id="{F3DB952A-5196-4349-A8C2-6DABDD1414AA}"/>
              </a:ext>
            </a:extLst>
          </p:cNvPr>
          <p:cNvSpPr txBox="1"/>
          <p:nvPr/>
        </p:nvSpPr>
        <p:spPr>
          <a:xfrm>
            <a:off x="370158" y="6177705"/>
            <a:ext cx="8272536" cy="584775"/>
          </a:xfrm>
          <a:prstGeom prst="rect">
            <a:avLst/>
          </a:prstGeom>
          <a:noFill/>
        </p:spPr>
        <p:txBody>
          <a:bodyPr wrap="square" rtlCol="0">
            <a:spAutoFit/>
          </a:bodyPr>
          <a:lstStyle/>
          <a:p>
            <a:pPr algn="l">
              <a:spcAft>
                <a:spcPts val="0"/>
              </a:spcAft>
            </a:pPr>
            <a:r>
              <a:rPr lang="en-US" sz="1600" b="1" dirty="0">
                <a:ea typeface="Calibri" charset="0"/>
              </a:rPr>
              <a:t>A</a:t>
            </a:r>
            <a:r>
              <a:rPr lang="en-US" sz="1600" dirty="0">
                <a:ea typeface="Calibri" charset="0"/>
              </a:rPr>
              <a:t>. </a:t>
            </a:r>
            <a:r>
              <a:rPr lang="en-US" sz="1600" dirty="0" err="1">
                <a:solidFill>
                  <a:srgbClr val="000000"/>
                </a:solidFill>
                <a:ea typeface="Calibri" charset="0"/>
              </a:rPr>
              <a:t>Ebulition</a:t>
            </a:r>
            <a:r>
              <a:rPr lang="en-US" sz="1600" dirty="0">
                <a:solidFill>
                  <a:srgbClr val="000000"/>
                </a:solidFill>
                <a:ea typeface="Calibri" charset="0"/>
              </a:rPr>
              <a:t> lakes near </a:t>
            </a:r>
            <a:r>
              <a:rPr lang="en-US" sz="1600" dirty="0" err="1">
                <a:solidFill>
                  <a:srgbClr val="000000"/>
                </a:solidFill>
                <a:ea typeface="Calibri" charset="0"/>
              </a:rPr>
              <a:t>Atqasuk</a:t>
            </a:r>
            <a:endParaRPr lang="en-US" sz="1600" dirty="0">
              <a:solidFill>
                <a:srgbClr val="000000"/>
              </a:solidFill>
              <a:ea typeface="Calibri" charset="0"/>
            </a:endParaRPr>
          </a:p>
          <a:p>
            <a:r>
              <a:rPr lang="en-US" sz="1600" b="1" dirty="0">
                <a:solidFill>
                  <a:srgbClr val="000000"/>
                </a:solidFill>
                <a:ea typeface="Calibri" charset="0"/>
              </a:rPr>
              <a:t>B</a:t>
            </a:r>
            <a:r>
              <a:rPr lang="en-US" sz="1600" dirty="0">
                <a:solidFill>
                  <a:srgbClr val="000000"/>
                </a:solidFill>
                <a:ea typeface="Calibri" charset="0"/>
              </a:rPr>
              <a:t>. </a:t>
            </a:r>
            <a:r>
              <a:rPr lang="en-US" sz="1600" dirty="0" err="1">
                <a:solidFill>
                  <a:srgbClr val="000000"/>
                </a:solidFill>
                <a:ea typeface="Calibri" charset="0"/>
              </a:rPr>
              <a:t>Ebulition</a:t>
            </a:r>
            <a:r>
              <a:rPr lang="en-US" sz="1600" dirty="0">
                <a:solidFill>
                  <a:srgbClr val="000000"/>
                </a:solidFill>
                <a:ea typeface="Calibri" charset="0"/>
              </a:rPr>
              <a:t> lakes near </a:t>
            </a:r>
            <a:r>
              <a:rPr lang="en-US" sz="1600" dirty="0" err="1">
                <a:solidFill>
                  <a:srgbClr val="000000"/>
                </a:solidFill>
                <a:ea typeface="Calibri" charset="0"/>
              </a:rPr>
              <a:t>Atqasuk</a:t>
            </a:r>
            <a:endParaRPr lang="en-US" sz="1600" dirty="0">
              <a:solidFill>
                <a:srgbClr val="000000"/>
              </a:solidFill>
              <a:ea typeface="Calibri" charset="0"/>
            </a:endParaRPr>
          </a:p>
        </p:txBody>
      </p:sp>
    </p:spTree>
    <p:extLst>
      <p:ext uri="{BB962C8B-B14F-4D97-AF65-F5344CB8AC3E}">
        <p14:creationId xmlns:p14="http://schemas.microsoft.com/office/powerpoint/2010/main" val="92645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1AAD3D-286B-E041-A5D3-26583D2A59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619370" y="-52708"/>
            <a:ext cx="1828800" cy="10632026"/>
          </a:xfrm>
          <a:prstGeom prst="rect">
            <a:avLst/>
          </a:prstGeom>
        </p:spPr>
      </p:pic>
      <p:pic>
        <p:nvPicPr>
          <p:cNvPr id="5" name="Picture 4">
            <a:extLst>
              <a:ext uri="{FF2B5EF4-FFF2-40B4-BE49-F238E27FC236}">
                <a16:creationId xmlns:a16="http://schemas.microsoft.com/office/drawing/2014/main" id="{B5AAEC18-7D17-2943-8383-8939D71743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672234" y="-1988670"/>
            <a:ext cx="1828800" cy="10737753"/>
          </a:xfrm>
          <a:prstGeom prst="rect">
            <a:avLst/>
          </a:prstGeom>
        </p:spPr>
      </p:pic>
      <p:sp>
        <p:nvSpPr>
          <p:cNvPr id="2" name="Title 1">
            <a:extLst>
              <a:ext uri="{FF2B5EF4-FFF2-40B4-BE49-F238E27FC236}">
                <a16:creationId xmlns:a16="http://schemas.microsoft.com/office/drawing/2014/main" id="{DDAA78AE-0453-EF42-8B25-FE04ADC67836}"/>
              </a:ext>
            </a:extLst>
          </p:cNvPr>
          <p:cNvSpPr>
            <a:spLocks noGrp="1"/>
          </p:cNvSpPr>
          <p:nvPr>
            <p:ph type="title"/>
          </p:nvPr>
        </p:nvSpPr>
        <p:spPr/>
        <p:txBody>
          <a:bodyPr>
            <a:normAutofit fontScale="90000"/>
          </a:bodyPr>
          <a:lstStyle/>
          <a:p>
            <a:r>
              <a:rPr lang="en-US" dirty="0"/>
              <a:t>12 July 2019/DOY 193</a:t>
            </a:r>
            <a:br>
              <a:rPr lang="en-US" dirty="0"/>
            </a:br>
            <a:r>
              <a:rPr lang="en-US" dirty="0"/>
              <a:t>Barrow – </a:t>
            </a:r>
            <a:r>
              <a:rPr lang="en-US" dirty="0" err="1"/>
              <a:t>Atqasuk</a:t>
            </a:r>
            <a:r>
              <a:rPr lang="en-US" dirty="0"/>
              <a:t> – North Slope</a:t>
            </a:r>
          </a:p>
        </p:txBody>
      </p:sp>
      <p:sp>
        <p:nvSpPr>
          <p:cNvPr id="4" name="TextBox 3">
            <a:extLst>
              <a:ext uri="{FF2B5EF4-FFF2-40B4-BE49-F238E27FC236}">
                <a16:creationId xmlns:a16="http://schemas.microsoft.com/office/drawing/2014/main" id="{4EC6E877-DB51-9F4F-B522-AC5931010AB5}"/>
              </a:ext>
            </a:extLst>
          </p:cNvPr>
          <p:cNvSpPr txBox="1"/>
          <p:nvPr/>
        </p:nvSpPr>
        <p:spPr>
          <a:xfrm>
            <a:off x="217758" y="1311475"/>
            <a:ext cx="8591872" cy="1169551"/>
          </a:xfrm>
          <a:prstGeom prst="rect">
            <a:avLst/>
          </a:prstGeom>
          <a:noFill/>
        </p:spPr>
        <p:txBody>
          <a:bodyPr wrap="square" rtlCol="0">
            <a:spAutoFit/>
          </a:bodyPr>
          <a:lstStyle/>
          <a:p>
            <a:pPr algn="l"/>
            <a:r>
              <a:rPr lang="en-US" dirty="0"/>
              <a:t>AVIRIS-NG Quick-look products</a:t>
            </a:r>
            <a:endParaRPr lang="en-US" sz="1600" dirty="0"/>
          </a:p>
          <a:p>
            <a:r>
              <a:rPr lang="en-US" sz="1600" b="1" u="sng" dirty="0">
                <a:hlinkClick r:id="rId5"/>
              </a:rPr>
              <a:t>https://avirisng.jpl.nasa.gov/cgi/flights.cgi?step=view_flightlog&amp;flight_id=ang20190712t</a:t>
            </a:r>
            <a:r>
              <a:rPr lang="en-US" sz="1600" b="1" dirty="0"/>
              <a:t>  </a:t>
            </a:r>
            <a:endParaRPr lang="en-US" sz="1600" dirty="0"/>
          </a:p>
          <a:p>
            <a:r>
              <a:rPr lang="en-US" sz="1600" dirty="0">
                <a:ea typeface="Calibri" charset="0"/>
              </a:rPr>
              <a:t>A. Line </a:t>
            </a:r>
            <a:r>
              <a:rPr lang="en-US" dirty="0">
                <a:hlinkClick r:id="rId6" tooltip="AVIRIS-NG Quicklook: ang20190712t233644_geo.jpeg"/>
              </a:rPr>
              <a:t>CoffeeLake_L003_FL175 </a:t>
            </a:r>
            <a:r>
              <a:rPr lang="en-US" sz="1600" dirty="0">
                <a:ea typeface="Calibri" charset="0"/>
              </a:rPr>
              <a:t>, ang20190712t233644_geo : Coffee Lake grid</a:t>
            </a:r>
          </a:p>
          <a:p>
            <a:r>
              <a:rPr lang="en-US" sz="1600" dirty="0">
                <a:ea typeface="Calibri" charset="0"/>
              </a:rPr>
              <a:t>B. Line </a:t>
            </a:r>
            <a:r>
              <a:rPr lang="en-US" dirty="0"/>
              <a:t>CoffeeLake_L004_FL175 </a:t>
            </a:r>
            <a:r>
              <a:rPr lang="en-US" sz="1600" dirty="0">
                <a:ea typeface="Calibri" charset="0"/>
              </a:rPr>
              <a:t>, ang20190712t234240_geo : Coffee Lake grid</a:t>
            </a:r>
          </a:p>
        </p:txBody>
      </p:sp>
      <p:sp>
        <p:nvSpPr>
          <p:cNvPr id="6" name="TextBox 5">
            <a:extLst>
              <a:ext uri="{FF2B5EF4-FFF2-40B4-BE49-F238E27FC236}">
                <a16:creationId xmlns:a16="http://schemas.microsoft.com/office/drawing/2014/main" id="{D65806CB-9F1F-DC41-9918-6C831786F0BF}"/>
              </a:ext>
            </a:extLst>
          </p:cNvPr>
          <p:cNvSpPr txBox="1"/>
          <p:nvPr/>
        </p:nvSpPr>
        <p:spPr>
          <a:xfrm>
            <a:off x="217758" y="2422943"/>
            <a:ext cx="360370" cy="400110"/>
          </a:xfrm>
          <a:prstGeom prst="rect">
            <a:avLst/>
          </a:prstGeom>
          <a:noFill/>
        </p:spPr>
        <p:txBody>
          <a:bodyPr wrap="none" rtlCol="0">
            <a:spAutoFit/>
          </a:bodyPr>
          <a:lstStyle/>
          <a:p>
            <a:r>
              <a:rPr lang="en-US" b="1" dirty="0">
                <a:solidFill>
                  <a:srgbClr val="FFFFFF"/>
                </a:solidFill>
              </a:rPr>
              <a:t>A</a:t>
            </a:r>
          </a:p>
        </p:txBody>
      </p:sp>
      <p:sp>
        <p:nvSpPr>
          <p:cNvPr id="8" name="TextBox 7">
            <a:extLst>
              <a:ext uri="{FF2B5EF4-FFF2-40B4-BE49-F238E27FC236}">
                <a16:creationId xmlns:a16="http://schemas.microsoft.com/office/drawing/2014/main" id="{07D8D93D-A6CE-6341-9C25-FCB7353A984D}"/>
              </a:ext>
            </a:extLst>
          </p:cNvPr>
          <p:cNvSpPr txBox="1"/>
          <p:nvPr/>
        </p:nvSpPr>
        <p:spPr>
          <a:xfrm>
            <a:off x="217758" y="4292301"/>
            <a:ext cx="369888" cy="400110"/>
          </a:xfrm>
          <a:prstGeom prst="rect">
            <a:avLst/>
          </a:prstGeom>
          <a:noFill/>
        </p:spPr>
        <p:txBody>
          <a:bodyPr wrap="none" rtlCol="0">
            <a:spAutoFit/>
          </a:bodyPr>
          <a:lstStyle/>
          <a:p>
            <a:r>
              <a:rPr lang="en-US" b="1" dirty="0">
                <a:solidFill>
                  <a:srgbClr val="FFFFFF"/>
                </a:solidFill>
              </a:rPr>
              <a:t>B</a:t>
            </a:r>
          </a:p>
        </p:txBody>
      </p:sp>
      <p:sp>
        <p:nvSpPr>
          <p:cNvPr id="9" name="TextBox 8">
            <a:extLst>
              <a:ext uri="{FF2B5EF4-FFF2-40B4-BE49-F238E27FC236}">
                <a16:creationId xmlns:a16="http://schemas.microsoft.com/office/drawing/2014/main" id="{F3DB952A-5196-4349-A8C2-6DABDD1414AA}"/>
              </a:ext>
            </a:extLst>
          </p:cNvPr>
          <p:cNvSpPr txBox="1"/>
          <p:nvPr/>
        </p:nvSpPr>
        <p:spPr>
          <a:xfrm>
            <a:off x="370158" y="6177705"/>
            <a:ext cx="8272536" cy="584775"/>
          </a:xfrm>
          <a:prstGeom prst="rect">
            <a:avLst/>
          </a:prstGeom>
          <a:noFill/>
        </p:spPr>
        <p:txBody>
          <a:bodyPr wrap="square" rtlCol="0">
            <a:spAutoFit/>
          </a:bodyPr>
          <a:lstStyle/>
          <a:p>
            <a:pPr algn="l">
              <a:spcAft>
                <a:spcPts val="0"/>
              </a:spcAft>
            </a:pPr>
            <a:r>
              <a:rPr lang="en-US" sz="1600" b="1" dirty="0">
                <a:ea typeface="Calibri" charset="0"/>
              </a:rPr>
              <a:t>A</a:t>
            </a:r>
            <a:r>
              <a:rPr lang="en-US" sz="1600" dirty="0">
                <a:ea typeface="Calibri" charset="0"/>
              </a:rPr>
              <a:t>. </a:t>
            </a:r>
            <a:r>
              <a:rPr lang="en-US" sz="1600" dirty="0" err="1">
                <a:solidFill>
                  <a:srgbClr val="000000"/>
                </a:solidFill>
                <a:ea typeface="Calibri" charset="0"/>
              </a:rPr>
              <a:t>Atqasuk</a:t>
            </a:r>
            <a:r>
              <a:rPr lang="en-US" sz="1600" dirty="0">
                <a:solidFill>
                  <a:srgbClr val="000000"/>
                </a:solidFill>
                <a:ea typeface="Calibri" charset="0"/>
              </a:rPr>
              <a:t> village and neighboring lakes, many of which have known CH4 </a:t>
            </a:r>
            <a:r>
              <a:rPr lang="en-US" sz="1600" dirty="0" err="1">
                <a:solidFill>
                  <a:srgbClr val="000000"/>
                </a:solidFill>
                <a:ea typeface="Calibri" charset="0"/>
              </a:rPr>
              <a:t>ebulition</a:t>
            </a:r>
            <a:endParaRPr lang="en-US" sz="1600" dirty="0">
              <a:solidFill>
                <a:srgbClr val="000000"/>
              </a:solidFill>
              <a:ea typeface="Calibri" charset="0"/>
            </a:endParaRPr>
          </a:p>
          <a:p>
            <a:r>
              <a:rPr lang="en-US" sz="1600" b="1" dirty="0">
                <a:solidFill>
                  <a:srgbClr val="000000"/>
                </a:solidFill>
                <a:ea typeface="Calibri" charset="0"/>
              </a:rPr>
              <a:t>B</a:t>
            </a:r>
            <a:r>
              <a:rPr lang="en-US" sz="1600" dirty="0">
                <a:solidFill>
                  <a:srgbClr val="000000"/>
                </a:solidFill>
                <a:ea typeface="Calibri" charset="0"/>
              </a:rPr>
              <a:t>. Meade River and its many sand bars near </a:t>
            </a:r>
            <a:r>
              <a:rPr lang="en-US" sz="1600" dirty="0" err="1">
                <a:solidFill>
                  <a:srgbClr val="000000"/>
                </a:solidFill>
                <a:ea typeface="Calibri" charset="0"/>
              </a:rPr>
              <a:t>Atqasuk</a:t>
            </a:r>
            <a:endParaRPr lang="en-US" sz="1600" dirty="0">
              <a:solidFill>
                <a:srgbClr val="000000"/>
              </a:solidFill>
              <a:ea typeface="Calibri" charset="0"/>
            </a:endParaRPr>
          </a:p>
        </p:txBody>
      </p:sp>
    </p:spTree>
    <p:extLst>
      <p:ext uri="{BB962C8B-B14F-4D97-AF65-F5344CB8AC3E}">
        <p14:creationId xmlns:p14="http://schemas.microsoft.com/office/powerpoint/2010/main" val="3570516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A6BA58-2673-FB4A-ADA7-E4FBF5DF7D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666885" y="-1969580"/>
            <a:ext cx="1828800" cy="10727054"/>
          </a:xfrm>
          <a:prstGeom prst="rect">
            <a:avLst/>
          </a:prstGeom>
        </p:spPr>
      </p:pic>
      <p:sp>
        <p:nvSpPr>
          <p:cNvPr id="2" name="Title 1">
            <a:extLst>
              <a:ext uri="{FF2B5EF4-FFF2-40B4-BE49-F238E27FC236}">
                <a16:creationId xmlns:a16="http://schemas.microsoft.com/office/drawing/2014/main" id="{DDAA78AE-0453-EF42-8B25-FE04ADC67836}"/>
              </a:ext>
            </a:extLst>
          </p:cNvPr>
          <p:cNvSpPr>
            <a:spLocks noGrp="1"/>
          </p:cNvSpPr>
          <p:nvPr>
            <p:ph type="title"/>
          </p:nvPr>
        </p:nvSpPr>
        <p:spPr/>
        <p:txBody>
          <a:bodyPr>
            <a:normAutofit fontScale="90000"/>
          </a:bodyPr>
          <a:lstStyle/>
          <a:p>
            <a:r>
              <a:rPr lang="en-US" dirty="0"/>
              <a:t>12 July 2019/DOY 193</a:t>
            </a:r>
            <a:br>
              <a:rPr lang="en-US" dirty="0"/>
            </a:br>
            <a:r>
              <a:rPr lang="en-US" dirty="0"/>
              <a:t>Barrow – </a:t>
            </a:r>
            <a:r>
              <a:rPr lang="en-US" dirty="0" err="1"/>
              <a:t>Atqasuk</a:t>
            </a:r>
            <a:r>
              <a:rPr lang="en-US" dirty="0"/>
              <a:t> – North Slope</a:t>
            </a:r>
          </a:p>
        </p:txBody>
      </p:sp>
      <p:sp>
        <p:nvSpPr>
          <p:cNvPr id="4" name="TextBox 3">
            <a:extLst>
              <a:ext uri="{FF2B5EF4-FFF2-40B4-BE49-F238E27FC236}">
                <a16:creationId xmlns:a16="http://schemas.microsoft.com/office/drawing/2014/main" id="{4EC6E877-DB51-9F4F-B522-AC5931010AB5}"/>
              </a:ext>
            </a:extLst>
          </p:cNvPr>
          <p:cNvSpPr txBox="1"/>
          <p:nvPr/>
        </p:nvSpPr>
        <p:spPr>
          <a:xfrm>
            <a:off x="217758" y="1311475"/>
            <a:ext cx="8591872" cy="1169551"/>
          </a:xfrm>
          <a:prstGeom prst="rect">
            <a:avLst/>
          </a:prstGeom>
          <a:noFill/>
        </p:spPr>
        <p:txBody>
          <a:bodyPr wrap="square" rtlCol="0">
            <a:spAutoFit/>
          </a:bodyPr>
          <a:lstStyle/>
          <a:p>
            <a:pPr algn="l"/>
            <a:r>
              <a:rPr lang="en-US" dirty="0"/>
              <a:t>AVIRIS-NG Quick-look products</a:t>
            </a:r>
            <a:endParaRPr lang="en-US" sz="1600" dirty="0"/>
          </a:p>
          <a:p>
            <a:r>
              <a:rPr lang="en-US" sz="1600" b="1" u="sng" dirty="0">
                <a:hlinkClick r:id="rId4"/>
              </a:rPr>
              <a:t>https://avirisng.jpl.nasa.gov/cgi/flights.cgi?step=view_flightlog&amp;flight_id=ang20190712t</a:t>
            </a:r>
            <a:r>
              <a:rPr lang="en-US" sz="1600" b="1" dirty="0"/>
              <a:t>  </a:t>
            </a:r>
            <a:endParaRPr lang="en-US" sz="1600" dirty="0"/>
          </a:p>
          <a:p>
            <a:r>
              <a:rPr lang="en-US" sz="1600" dirty="0">
                <a:ea typeface="Calibri" charset="0"/>
              </a:rPr>
              <a:t>A. Line </a:t>
            </a:r>
            <a:r>
              <a:rPr lang="en-US" dirty="0">
                <a:hlinkClick r:id="rId5" tooltip="AVIRIS-NG Quicklook: ang20190712t234843_geo.jpeg"/>
              </a:rPr>
              <a:t>CoffeeLake_L005_FL175 </a:t>
            </a:r>
            <a:r>
              <a:rPr lang="en-US" sz="1600" dirty="0">
                <a:ea typeface="Calibri" charset="0"/>
              </a:rPr>
              <a:t>, ang20190712t234843_geo : Coffee Lake grid</a:t>
            </a:r>
          </a:p>
          <a:p>
            <a:r>
              <a:rPr lang="en-US" sz="1600" dirty="0">
                <a:ea typeface="Calibri" charset="0"/>
              </a:rPr>
              <a:t>B. Line </a:t>
            </a:r>
            <a:r>
              <a:rPr lang="en-US" dirty="0"/>
              <a:t>AVng_391A-391Z_FL177 </a:t>
            </a:r>
            <a:r>
              <a:rPr lang="en-US" sz="1600" dirty="0">
                <a:ea typeface="Calibri" charset="0"/>
              </a:rPr>
              <a:t>, 235407_geo :</a:t>
            </a:r>
          </a:p>
        </p:txBody>
      </p:sp>
      <p:sp>
        <p:nvSpPr>
          <p:cNvPr id="6" name="TextBox 5">
            <a:extLst>
              <a:ext uri="{FF2B5EF4-FFF2-40B4-BE49-F238E27FC236}">
                <a16:creationId xmlns:a16="http://schemas.microsoft.com/office/drawing/2014/main" id="{D65806CB-9F1F-DC41-9918-6C831786F0BF}"/>
              </a:ext>
            </a:extLst>
          </p:cNvPr>
          <p:cNvSpPr txBox="1"/>
          <p:nvPr/>
        </p:nvSpPr>
        <p:spPr>
          <a:xfrm>
            <a:off x="217758" y="2422943"/>
            <a:ext cx="360370" cy="400110"/>
          </a:xfrm>
          <a:prstGeom prst="rect">
            <a:avLst/>
          </a:prstGeom>
          <a:noFill/>
        </p:spPr>
        <p:txBody>
          <a:bodyPr wrap="none" rtlCol="0">
            <a:spAutoFit/>
          </a:bodyPr>
          <a:lstStyle/>
          <a:p>
            <a:r>
              <a:rPr lang="en-US" b="1" dirty="0">
                <a:solidFill>
                  <a:srgbClr val="FFFFFF"/>
                </a:solidFill>
              </a:rPr>
              <a:t>A</a:t>
            </a:r>
          </a:p>
        </p:txBody>
      </p:sp>
      <p:sp>
        <p:nvSpPr>
          <p:cNvPr id="8" name="TextBox 7">
            <a:extLst>
              <a:ext uri="{FF2B5EF4-FFF2-40B4-BE49-F238E27FC236}">
                <a16:creationId xmlns:a16="http://schemas.microsoft.com/office/drawing/2014/main" id="{07D8D93D-A6CE-6341-9C25-FCB7353A984D}"/>
              </a:ext>
            </a:extLst>
          </p:cNvPr>
          <p:cNvSpPr txBox="1"/>
          <p:nvPr/>
        </p:nvSpPr>
        <p:spPr>
          <a:xfrm>
            <a:off x="217758" y="4292301"/>
            <a:ext cx="369888" cy="400110"/>
          </a:xfrm>
          <a:prstGeom prst="rect">
            <a:avLst/>
          </a:prstGeom>
          <a:noFill/>
        </p:spPr>
        <p:txBody>
          <a:bodyPr wrap="none" rtlCol="0">
            <a:spAutoFit/>
          </a:bodyPr>
          <a:lstStyle/>
          <a:p>
            <a:r>
              <a:rPr lang="en-US" b="1" dirty="0">
                <a:solidFill>
                  <a:srgbClr val="FFFFFF"/>
                </a:solidFill>
              </a:rPr>
              <a:t>B</a:t>
            </a:r>
          </a:p>
        </p:txBody>
      </p:sp>
      <p:sp>
        <p:nvSpPr>
          <p:cNvPr id="9" name="TextBox 8">
            <a:extLst>
              <a:ext uri="{FF2B5EF4-FFF2-40B4-BE49-F238E27FC236}">
                <a16:creationId xmlns:a16="http://schemas.microsoft.com/office/drawing/2014/main" id="{F3DB952A-5196-4349-A8C2-6DABDD1414AA}"/>
              </a:ext>
            </a:extLst>
          </p:cNvPr>
          <p:cNvSpPr txBox="1"/>
          <p:nvPr/>
        </p:nvSpPr>
        <p:spPr>
          <a:xfrm>
            <a:off x="370158" y="6177705"/>
            <a:ext cx="8272536" cy="584775"/>
          </a:xfrm>
          <a:prstGeom prst="rect">
            <a:avLst/>
          </a:prstGeom>
          <a:noFill/>
        </p:spPr>
        <p:txBody>
          <a:bodyPr wrap="square" rtlCol="0">
            <a:spAutoFit/>
          </a:bodyPr>
          <a:lstStyle/>
          <a:p>
            <a:pPr algn="l">
              <a:spcAft>
                <a:spcPts val="0"/>
              </a:spcAft>
            </a:pPr>
            <a:r>
              <a:rPr lang="en-US" sz="1600" b="1" dirty="0">
                <a:ea typeface="Calibri" charset="0"/>
              </a:rPr>
              <a:t>A</a:t>
            </a:r>
            <a:r>
              <a:rPr lang="en-US" sz="1600" dirty="0">
                <a:ea typeface="Calibri" charset="0"/>
              </a:rPr>
              <a:t>. </a:t>
            </a:r>
            <a:r>
              <a:rPr lang="en-US" sz="1600" dirty="0">
                <a:solidFill>
                  <a:srgbClr val="000000"/>
                </a:solidFill>
                <a:ea typeface="Calibri" charset="0"/>
              </a:rPr>
              <a:t>Loops of the Meade River near </a:t>
            </a:r>
            <a:r>
              <a:rPr lang="en-US" sz="1600" dirty="0" err="1">
                <a:solidFill>
                  <a:srgbClr val="000000"/>
                </a:solidFill>
                <a:ea typeface="Calibri" charset="0"/>
              </a:rPr>
              <a:t>Atqasuk</a:t>
            </a:r>
            <a:endParaRPr lang="en-US" sz="1600" dirty="0">
              <a:solidFill>
                <a:srgbClr val="000000"/>
              </a:solidFill>
              <a:ea typeface="Calibri" charset="0"/>
            </a:endParaRPr>
          </a:p>
          <a:p>
            <a:pPr algn="l">
              <a:spcAft>
                <a:spcPts val="0"/>
              </a:spcAft>
            </a:pPr>
            <a:r>
              <a:rPr lang="en-US" sz="1600" b="1" dirty="0">
                <a:solidFill>
                  <a:srgbClr val="000000"/>
                </a:solidFill>
                <a:ea typeface="Calibri" charset="0"/>
              </a:rPr>
              <a:t>B</a:t>
            </a:r>
            <a:r>
              <a:rPr lang="en-US" sz="1600" dirty="0">
                <a:solidFill>
                  <a:srgbClr val="000000"/>
                </a:solidFill>
                <a:ea typeface="Calibri" charset="0"/>
              </a:rPr>
              <a:t>. In processing</a:t>
            </a:r>
          </a:p>
        </p:txBody>
      </p:sp>
      <p:sp>
        <p:nvSpPr>
          <p:cNvPr id="11" name="TextBox 10">
            <a:extLst>
              <a:ext uri="{FF2B5EF4-FFF2-40B4-BE49-F238E27FC236}">
                <a16:creationId xmlns:a16="http://schemas.microsoft.com/office/drawing/2014/main" id="{1062C6FE-B70C-CA41-8206-671D1218D61D}"/>
              </a:ext>
            </a:extLst>
          </p:cNvPr>
          <p:cNvSpPr txBox="1"/>
          <p:nvPr/>
        </p:nvSpPr>
        <p:spPr>
          <a:xfrm>
            <a:off x="1385888" y="4729156"/>
            <a:ext cx="2579296" cy="646331"/>
          </a:xfrm>
          <a:prstGeom prst="rect">
            <a:avLst/>
          </a:prstGeom>
          <a:noFill/>
        </p:spPr>
        <p:txBody>
          <a:bodyPr wrap="none" rtlCol="0">
            <a:spAutoFit/>
          </a:bodyPr>
          <a:lstStyle/>
          <a:p>
            <a:pPr algn="ctr"/>
            <a:r>
              <a:rPr lang="en-US" dirty="0"/>
              <a:t>Image in processing</a:t>
            </a:r>
          </a:p>
          <a:p>
            <a:pPr algn="ctr"/>
            <a:r>
              <a:rPr lang="en-US" dirty="0"/>
              <a:t>Area Purposely Left Blank</a:t>
            </a:r>
          </a:p>
        </p:txBody>
      </p:sp>
    </p:spTree>
    <p:extLst>
      <p:ext uri="{BB962C8B-B14F-4D97-AF65-F5344CB8AC3E}">
        <p14:creationId xmlns:p14="http://schemas.microsoft.com/office/powerpoint/2010/main" val="3110946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13F9D-93F6-8345-80C4-D3E72D69ADF4}"/>
              </a:ext>
            </a:extLst>
          </p:cNvPr>
          <p:cNvSpPr>
            <a:spLocks noGrp="1"/>
          </p:cNvSpPr>
          <p:nvPr>
            <p:ph type="title"/>
          </p:nvPr>
        </p:nvSpPr>
        <p:spPr/>
        <p:txBody>
          <a:bodyPr>
            <a:normAutofit fontScale="90000"/>
          </a:bodyPr>
          <a:lstStyle/>
          <a:p>
            <a:r>
              <a:rPr lang="en-US" dirty="0"/>
              <a:t>12 July 2019/DOY 193</a:t>
            </a:r>
            <a:br>
              <a:rPr lang="en-US" dirty="0"/>
            </a:br>
            <a:r>
              <a:rPr lang="en-US" dirty="0"/>
              <a:t>Barrow – </a:t>
            </a:r>
            <a:r>
              <a:rPr lang="en-US" dirty="0" err="1"/>
              <a:t>Atqasuk</a:t>
            </a:r>
            <a:r>
              <a:rPr lang="en-US" dirty="0"/>
              <a:t> – North Slope</a:t>
            </a:r>
          </a:p>
        </p:txBody>
      </p:sp>
      <p:pic>
        <p:nvPicPr>
          <p:cNvPr id="4" name="Picture 3" descr="AVIRIS-NG logo.png">
            <a:extLst>
              <a:ext uri="{FF2B5EF4-FFF2-40B4-BE49-F238E27FC236}">
                <a16:creationId xmlns:a16="http://schemas.microsoft.com/office/drawing/2014/main" id="{FBA8ECF5-A5E2-1244-8C7A-9928A6E1D2DA}"/>
              </a:ext>
            </a:extLst>
          </p:cNvPr>
          <p:cNvPicPr>
            <a:picLocks noChangeAspect="1"/>
          </p:cNvPicPr>
          <p:nvPr/>
        </p:nvPicPr>
        <p:blipFill>
          <a:blip r:embed="rId2">
            <a:alphaModFix amt="20000"/>
            <a:extLst>
              <a:ext uri="{28A0092B-C50C-407E-A947-70E740481C1C}">
                <a14:useLocalDpi xmlns:a14="http://schemas.microsoft.com/office/drawing/2010/main"/>
              </a:ext>
            </a:extLst>
          </a:blip>
          <a:stretch>
            <a:fillRect/>
          </a:stretch>
        </p:blipFill>
        <p:spPr>
          <a:xfrm>
            <a:off x="22843" y="1544216"/>
            <a:ext cx="12207240" cy="5287629"/>
          </a:xfrm>
          <a:prstGeom prst="rect">
            <a:avLst/>
          </a:prstGeom>
        </p:spPr>
      </p:pic>
      <p:sp>
        <p:nvSpPr>
          <p:cNvPr id="5" name="Content Placeholder 11">
            <a:extLst>
              <a:ext uri="{FF2B5EF4-FFF2-40B4-BE49-F238E27FC236}">
                <a16:creationId xmlns:a16="http://schemas.microsoft.com/office/drawing/2014/main" id="{E5A04331-46C8-7943-9BDF-1A0255A98F3F}"/>
              </a:ext>
            </a:extLst>
          </p:cNvPr>
          <p:cNvSpPr>
            <a:spLocks noGrp="1"/>
          </p:cNvSpPr>
          <p:nvPr>
            <p:ph idx="1"/>
          </p:nvPr>
        </p:nvSpPr>
        <p:spPr bwMode="auto">
          <a:xfrm>
            <a:off x="1710555" y="1540230"/>
            <a:ext cx="8280920" cy="403244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noAutofit/>
          </a:bodyPr>
          <a:lstStyle/>
          <a:p>
            <a:pPr marL="0" indent="0">
              <a:lnSpc>
                <a:spcPts val="1900"/>
              </a:lnSpc>
              <a:spcBef>
                <a:spcPct val="0"/>
              </a:spcBef>
              <a:spcAft>
                <a:spcPts val="900"/>
              </a:spcAft>
              <a:buNone/>
            </a:pPr>
            <a:r>
              <a:rPr lang="en-US" sz="1800" b="1" dirty="0">
                <a:latin typeface="Arial" charset="0"/>
                <a:ea typeface="Calibri" charset="0"/>
              </a:rPr>
              <a:t>Daily Status</a:t>
            </a:r>
            <a:r>
              <a:rPr lang="en-US" sz="1800" dirty="0">
                <a:latin typeface="Arial" charset="0"/>
                <a:ea typeface="Calibri" charset="0"/>
              </a:rPr>
              <a:t>:</a:t>
            </a:r>
          </a:p>
          <a:p>
            <a:r>
              <a:rPr lang="en-US" sz="1800" b="1" dirty="0"/>
              <a:t>AVIRIS-NG / Dynamic Aviation B-200 (N53W) </a:t>
            </a:r>
          </a:p>
          <a:p>
            <a:r>
              <a:rPr lang="en-US" sz="1800" dirty="0"/>
              <a:t>REPORT DATE:  12 July 2019</a:t>
            </a:r>
          </a:p>
          <a:p>
            <a:r>
              <a:rPr lang="en-US" sz="1800" dirty="0"/>
              <a:t>Current Status of Aircraft:  	</a:t>
            </a:r>
            <a:r>
              <a:rPr lang="en-US" sz="1800" b="1" dirty="0">
                <a:solidFill>
                  <a:srgbClr val="008000"/>
                </a:solidFill>
              </a:rPr>
              <a:t> GREEN</a:t>
            </a:r>
            <a:endParaRPr lang="en-US" sz="1800" dirty="0">
              <a:solidFill>
                <a:srgbClr val="FF6600"/>
              </a:solidFill>
            </a:endParaRPr>
          </a:p>
          <a:p>
            <a:r>
              <a:rPr lang="en-US" sz="1800" dirty="0"/>
              <a:t>Current Status of AVIRIS:  	</a:t>
            </a:r>
            <a:r>
              <a:rPr lang="en-US" sz="1800" b="1" dirty="0">
                <a:solidFill>
                  <a:srgbClr val="008000"/>
                </a:solidFill>
              </a:rPr>
              <a:t>GREEN</a:t>
            </a:r>
            <a:endParaRPr lang="en-US" sz="1800" dirty="0">
              <a:solidFill>
                <a:srgbClr val="FF6600"/>
              </a:solidFill>
            </a:endParaRPr>
          </a:p>
          <a:p>
            <a:r>
              <a:rPr lang="en-US" sz="1800" dirty="0"/>
              <a:t>Current Deployment Location:  Fairbanks AK (PAFA)</a:t>
            </a:r>
          </a:p>
          <a:p>
            <a:r>
              <a:rPr lang="en-US" sz="1800" dirty="0"/>
              <a:t>Crew:</a:t>
            </a:r>
            <a:r>
              <a:rPr lang="en-US" sz="1800" dirty="0">
                <a:solidFill>
                  <a:prstClr val="black"/>
                </a:solidFill>
              </a:rPr>
              <a:t> M </a:t>
            </a:r>
            <a:r>
              <a:rPr lang="en-US" sz="1800" dirty="0" err="1">
                <a:solidFill>
                  <a:prstClr val="black"/>
                </a:solidFill>
              </a:rPr>
              <a:t>Drowley</a:t>
            </a:r>
            <a:r>
              <a:rPr lang="en-US" sz="1800" dirty="0">
                <a:solidFill>
                  <a:prstClr val="black"/>
                </a:solidFill>
              </a:rPr>
              <a:t> (PIC), C McCann,  M </a:t>
            </a:r>
            <a:r>
              <a:rPr lang="en-US" sz="1800" dirty="0" err="1">
                <a:solidFill>
                  <a:prstClr val="black"/>
                </a:solidFill>
              </a:rPr>
              <a:t>Helmlinger</a:t>
            </a:r>
            <a:r>
              <a:rPr lang="en-US" sz="1800" dirty="0">
                <a:solidFill>
                  <a:prstClr val="black"/>
                </a:solidFill>
              </a:rPr>
              <a:t>, J Chapman</a:t>
            </a:r>
          </a:p>
          <a:p>
            <a:r>
              <a:rPr lang="en-US" sz="1800" dirty="0">
                <a:latin typeface="Arial" charset="0"/>
                <a:ea typeface="Calibri" charset="0"/>
              </a:rPr>
              <a:t>Science Planning: A Thorpe</a:t>
            </a:r>
          </a:p>
          <a:p>
            <a:r>
              <a:rPr lang="en-US" sz="1800" dirty="0">
                <a:latin typeface="Arial" charset="0"/>
                <a:ea typeface="Calibri" charset="0"/>
              </a:rPr>
              <a:t>Data Processing: W Olsen-Duvall</a:t>
            </a:r>
          </a:p>
          <a:p>
            <a:r>
              <a:rPr lang="en-US" sz="1800" dirty="0">
                <a:latin typeface="Arial" charset="0"/>
                <a:ea typeface="Calibri" charset="0"/>
              </a:rPr>
              <a:t>Instrument Manager: M Eastwood</a:t>
            </a:r>
          </a:p>
          <a:p>
            <a:r>
              <a:rPr lang="en-US" sz="1800" dirty="0">
                <a:latin typeface="Arial" charset="0"/>
                <a:ea typeface="Calibri" charset="0"/>
              </a:rPr>
              <a:t>Instrument PI: R Green</a:t>
            </a:r>
          </a:p>
          <a:p>
            <a:r>
              <a:rPr lang="en-US" sz="1800" dirty="0">
                <a:latin typeface="Arial" charset="0"/>
                <a:ea typeface="Calibri" charset="0"/>
              </a:rPr>
              <a:t>Science Lead: C Miller</a:t>
            </a:r>
            <a:endParaRPr lang="en-US" sz="1800" dirty="0"/>
          </a:p>
        </p:txBody>
      </p:sp>
    </p:spTree>
    <p:extLst>
      <p:ext uri="{BB962C8B-B14F-4D97-AF65-F5344CB8AC3E}">
        <p14:creationId xmlns:p14="http://schemas.microsoft.com/office/powerpoint/2010/main" val="2276454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EB9828-446B-7F44-826D-8854AC765D1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9660339" y="-6963034"/>
            <a:ext cx="1828800" cy="20713962"/>
          </a:xfrm>
          <a:prstGeom prst="rect">
            <a:avLst/>
          </a:prstGeom>
        </p:spPr>
      </p:pic>
      <p:sp>
        <p:nvSpPr>
          <p:cNvPr id="2" name="Title 1">
            <a:extLst>
              <a:ext uri="{FF2B5EF4-FFF2-40B4-BE49-F238E27FC236}">
                <a16:creationId xmlns:a16="http://schemas.microsoft.com/office/drawing/2014/main" id="{DDAA78AE-0453-EF42-8B25-FE04ADC67836}"/>
              </a:ext>
            </a:extLst>
          </p:cNvPr>
          <p:cNvSpPr>
            <a:spLocks noGrp="1"/>
          </p:cNvSpPr>
          <p:nvPr>
            <p:ph type="title"/>
          </p:nvPr>
        </p:nvSpPr>
        <p:spPr/>
        <p:txBody>
          <a:bodyPr>
            <a:normAutofit fontScale="90000"/>
          </a:bodyPr>
          <a:lstStyle/>
          <a:p>
            <a:r>
              <a:rPr lang="en-US" dirty="0"/>
              <a:t>12 July 2019/DOY 193</a:t>
            </a:r>
            <a:br>
              <a:rPr lang="en-US" dirty="0"/>
            </a:br>
            <a:r>
              <a:rPr lang="en-US" dirty="0"/>
              <a:t>Barrow – </a:t>
            </a:r>
            <a:r>
              <a:rPr lang="en-US" dirty="0" err="1"/>
              <a:t>Atqasuk</a:t>
            </a:r>
            <a:r>
              <a:rPr lang="en-US" dirty="0"/>
              <a:t> – North Slope</a:t>
            </a:r>
          </a:p>
        </p:txBody>
      </p:sp>
      <p:sp>
        <p:nvSpPr>
          <p:cNvPr id="4" name="TextBox 3">
            <a:extLst>
              <a:ext uri="{FF2B5EF4-FFF2-40B4-BE49-F238E27FC236}">
                <a16:creationId xmlns:a16="http://schemas.microsoft.com/office/drawing/2014/main" id="{4EC6E877-DB51-9F4F-B522-AC5931010AB5}"/>
              </a:ext>
            </a:extLst>
          </p:cNvPr>
          <p:cNvSpPr txBox="1"/>
          <p:nvPr/>
        </p:nvSpPr>
        <p:spPr>
          <a:xfrm>
            <a:off x="217757" y="1311475"/>
            <a:ext cx="10112105" cy="1169551"/>
          </a:xfrm>
          <a:prstGeom prst="rect">
            <a:avLst/>
          </a:prstGeom>
          <a:noFill/>
        </p:spPr>
        <p:txBody>
          <a:bodyPr wrap="square" rtlCol="0">
            <a:spAutoFit/>
          </a:bodyPr>
          <a:lstStyle/>
          <a:p>
            <a:pPr algn="l"/>
            <a:r>
              <a:rPr lang="en-US" dirty="0"/>
              <a:t>AVIRIS-NG Quick-look products</a:t>
            </a:r>
            <a:endParaRPr lang="en-US" sz="1600" dirty="0"/>
          </a:p>
          <a:p>
            <a:r>
              <a:rPr lang="en-US" sz="1600" b="1" u="sng" dirty="0">
                <a:hlinkClick r:id="rId4"/>
              </a:rPr>
              <a:t>https://avirisng.jpl.nasa.gov/cgi/flights.cgi?step=view_flightlog&amp;flight_id=ang20190713t</a:t>
            </a:r>
            <a:r>
              <a:rPr lang="en-US" sz="1600" b="1" dirty="0"/>
              <a:t>  </a:t>
            </a:r>
            <a:endParaRPr lang="en-US" sz="1600" dirty="0"/>
          </a:p>
          <a:p>
            <a:r>
              <a:rPr lang="en-US" sz="1600" dirty="0">
                <a:ea typeface="Calibri" charset="0"/>
              </a:rPr>
              <a:t>A. Line </a:t>
            </a:r>
            <a:r>
              <a:rPr lang="en-US" dirty="0">
                <a:hlinkClick r:id="rId5" tooltip="AVIRIS-NG Quicklook: ang20190713t002123_geo.jpeg"/>
              </a:rPr>
              <a:t>AVng_393A-393Z_FL175</a:t>
            </a:r>
            <a:r>
              <a:rPr lang="en-US" dirty="0"/>
              <a:t> </a:t>
            </a:r>
            <a:r>
              <a:rPr lang="en-US" sz="1600" dirty="0">
                <a:ea typeface="Calibri" charset="0"/>
              </a:rPr>
              <a:t>, ang20190713t002123_geo : Transect: Arctic Ocean SE towards </a:t>
            </a:r>
            <a:r>
              <a:rPr lang="en-US" sz="1600" dirty="0" err="1">
                <a:ea typeface="Calibri" charset="0"/>
              </a:rPr>
              <a:t>Atqasuk</a:t>
            </a:r>
            <a:r>
              <a:rPr lang="en-US" sz="1600" dirty="0">
                <a:ea typeface="Calibri" charset="0"/>
              </a:rPr>
              <a:t> </a:t>
            </a:r>
          </a:p>
          <a:p>
            <a:r>
              <a:rPr lang="en-US" sz="1600" dirty="0">
                <a:ea typeface="Calibri" charset="0"/>
              </a:rPr>
              <a:t>B. Line </a:t>
            </a:r>
            <a:r>
              <a:rPr lang="en-US" dirty="0"/>
              <a:t>AVng_391A-391Z_FL177 </a:t>
            </a:r>
            <a:r>
              <a:rPr lang="en-US" sz="1600" dirty="0">
                <a:ea typeface="Calibri" charset="0"/>
              </a:rPr>
              <a:t>, 235407_geo :</a:t>
            </a:r>
          </a:p>
        </p:txBody>
      </p:sp>
      <p:sp>
        <p:nvSpPr>
          <p:cNvPr id="6" name="TextBox 5">
            <a:extLst>
              <a:ext uri="{FF2B5EF4-FFF2-40B4-BE49-F238E27FC236}">
                <a16:creationId xmlns:a16="http://schemas.microsoft.com/office/drawing/2014/main" id="{D65806CB-9F1F-DC41-9918-6C831786F0BF}"/>
              </a:ext>
            </a:extLst>
          </p:cNvPr>
          <p:cNvSpPr txBox="1"/>
          <p:nvPr/>
        </p:nvSpPr>
        <p:spPr>
          <a:xfrm>
            <a:off x="217758" y="2422943"/>
            <a:ext cx="360370" cy="400110"/>
          </a:xfrm>
          <a:prstGeom prst="rect">
            <a:avLst/>
          </a:prstGeom>
          <a:noFill/>
        </p:spPr>
        <p:txBody>
          <a:bodyPr wrap="none" rtlCol="0">
            <a:spAutoFit/>
          </a:bodyPr>
          <a:lstStyle/>
          <a:p>
            <a:r>
              <a:rPr lang="en-US" b="1" dirty="0">
                <a:solidFill>
                  <a:srgbClr val="FFFFFF"/>
                </a:solidFill>
              </a:rPr>
              <a:t>A</a:t>
            </a:r>
          </a:p>
        </p:txBody>
      </p:sp>
      <p:sp>
        <p:nvSpPr>
          <p:cNvPr id="8" name="TextBox 7">
            <a:extLst>
              <a:ext uri="{FF2B5EF4-FFF2-40B4-BE49-F238E27FC236}">
                <a16:creationId xmlns:a16="http://schemas.microsoft.com/office/drawing/2014/main" id="{07D8D93D-A6CE-6341-9C25-FCB7353A984D}"/>
              </a:ext>
            </a:extLst>
          </p:cNvPr>
          <p:cNvSpPr txBox="1"/>
          <p:nvPr/>
        </p:nvSpPr>
        <p:spPr>
          <a:xfrm>
            <a:off x="217758" y="4292301"/>
            <a:ext cx="369888" cy="400110"/>
          </a:xfrm>
          <a:prstGeom prst="rect">
            <a:avLst/>
          </a:prstGeom>
          <a:noFill/>
        </p:spPr>
        <p:txBody>
          <a:bodyPr wrap="none" rtlCol="0">
            <a:spAutoFit/>
          </a:bodyPr>
          <a:lstStyle/>
          <a:p>
            <a:r>
              <a:rPr lang="en-US" b="1" dirty="0">
                <a:solidFill>
                  <a:srgbClr val="FFFFFF"/>
                </a:solidFill>
              </a:rPr>
              <a:t>B</a:t>
            </a:r>
          </a:p>
        </p:txBody>
      </p:sp>
      <p:sp>
        <p:nvSpPr>
          <p:cNvPr id="9" name="TextBox 8">
            <a:extLst>
              <a:ext uri="{FF2B5EF4-FFF2-40B4-BE49-F238E27FC236}">
                <a16:creationId xmlns:a16="http://schemas.microsoft.com/office/drawing/2014/main" id="{F3DB952A-5196-4349-A8C2-6DABDD1414AA}"/>
              </a:ext>
            </a:extLst>
          </p:cNvPr>
          <p:cNvSpPr txBox="1"/>
          <p:nvPr/>
        </p:nvSpPr>
        <p:spPr>
          <a:xfrm>
            <a:off x="370158" y="6177705"/>
            <a:ext cx="8272536" cy="584775"/>
          </a:xfrm>
          <a:prstGeom prst="rect">
            <a:avLst/>
          </a:prstGeom>
          <a:noFill/>
        </p:spPr>
        <p:txBody>
          <a:bodyPr wrap="square" rtlCol="0">
            <a:spAutoFit/>
          </a:bodyPr>
          <a:lstStyle/>
          <a:p>
            <a:pPr algn="l">
              <a:spcAft>
                <a:spcPts val="0"/>
              </a:spcAft>
            </a:pPr>
            <a:r>
              <a:rPr lang="en-US" sz="1600" b="1" dirty="0">
                <a:ea typeface="Calibri" charset="0"/>
              </a:rPr>
              <a:t>A</a:t>
            </a:r>
            <a:r>
              <a:rPr lang="en-US" sz="1600" dirty="0">
                <a:ea typeface="Calibri" charset="0"/>
              </a:rPr>
              <a:t>. </a:t>
            </a:r>
            <a:r>
              <a:rPr lang="en-US" sz="1600" dirty="0">
                <a:solidFill>
                  <a:srgbClr val="000000"/>
                </a:solidFill>
                <a:ea typeface="Calibri" charset="0"/>
              </a:rPr>
              <a:t>Deep blue of the Arctic Ocean opposes the greening tundra SW of Barrow</a:t>
            </a:r>
          </a:p>
          <a:p>
            <a:pPr algn="l">
              <a:spcAft>
                <a:spcPts val="0"/>
              </a:spcAft>
            </a:pPr>
            <a:r>
              <a:rPr lang="en-US" sz="1600" b="1" dirty="0">
                <a:solidFill>
                  <a:srgbClr val="000000"/>
                </a:solidFill>
                <a:ea typeface="Calibri" charset="0"/>
              </a:rPr>
              <a:t>B</a:t>
            </a:r>
            <a:r>
              <a:rPr lang="en-US" sz="1600" dirty="0">
                <a:solidFill>
                  <a:srgbClr val="000000"/>
                </a:solidFill>
                <a:ea typeface="Calibri" charset="0"/>
              </a:rPr>
              <a:t>. In processing</a:t>
            </a:r>
          </a:p>
        </p:txBody>
      </p:sp>
      <p:sp>
        <p:nvSpPr>
          <p:cNvPr id="12" name="TextBox 11">
            <a:extLst>
              <a:ext uri="{FF2B5EF4-FFF2-40B4-BE49-F238E27FC236}">
                <a16:creationId xmlns:a16="http://schemas.microsoft.com/office/drawing/2014/main" id="{C6ED839A-C029-7943-B324-FEC4F0009440}"/>
              </a:ext>
            </a:extLst>
          </p:cNvPr>
          <p:cNvSpPr txBox="1"/>
          <p:nvPr/>
        </p:nvSpPr>
        <p:spPr>
          <a:xfrm>
            <a:off x="1385888" y="4729156"/>
            <a:ext cx="2579296" cy="646331"/>
          </a:xfrm>
          <a:prstGeom prst="rect">
            <a:avLst/>
          </a:prstGeom>
          <a:noFill/>
        </p:spPr>
        <p:txBody>
          <a:bodyPr wrap="none" rtlCol="0">
            <a:spAutoFit/>
          </a:bodyPr>
          <a:lstStyle/>
          <a:p>
            <a:pPr algn="ctr"/>
            <a:r>
              <a:rPr lang="en-US" dirty="0"/>
              <a:t>Image in processing</a:t>
            </a:r>
          </a:p>
          <a:p>
            <a:pPr algn="ctr"/>
            <a:r>
              <a:rPr lang="en-US" dirty="0"/>
              <a:t>Area Purposely Left Blank</a:t>
            </a:r>
          </a:p>
        </p:txBody>
      </p:sp>
    </p:spTree>
    <p:extLst>
      <p:ext uri="{BB962C8B-B14F-4D97-AF65-F5344CB8AC3E}">
        <p14:creationId xmlns:p14="http://schemas.microsoft.com/office/powerpoint/2010/main" val="1387692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419DF9E-2BAE-0C47-B175-6C84657C80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11783963" y="-7245604"/>
            <a:ext cx="1828800" cy="24961211"/>
          </a:xfrm>
          <a:prstGeom prst="rect">
            <a:avLst/>
          </a:prstGeom>
        </p:spPr>
      </p:pic>
      <p:pic>
        <p:nvPicPr>
          <p:cNvPr id="7" name="Picture 6">
            <a:extLst>
              <a:ext uri="{FF2B5EF4-FFF2-40B4-BE49-F238E27FC236}">
                <a16:creationId xmlns:a16="http://schemas.microsoft.com/office/drawing/2014/main" id="{CC72E7FC-F98C-234F-967E-271645568F9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8904758" y="-7750543"/>
            <a:ext cx="1828800" cy="22256885"/>
          </a:xfrm>
          <a:prstGeom prst="rect">
            <a:avLst/>
          </a:prstGeom>
        </p:spPr>
      </p:pic>
      <p:sp>
        <p:nvSpPr>
          <p:cNvPr id="2" name="Title 1">
            <a:extLst>
              <a:ext uri="{FF2B5EF4-FFF2-40B4-BE49-F238E27FC236}">
                <a16:creationId xmlns:a16="http://schemas.microsoft.com/office/drawing/2014/main" id="{DDAA78AE-0453-EF42-8B25-FE04ADC67836}"/>
              </a:ext>
            </a:extLst>
          </p:cNvPr>
          <p:cNvSpPr>
            <a:spLocks noGrp="1"/>
          </p:cNvSpPr>
          <p:nvPr>
            <p:ph type="title"/>
          </p:nvPr>
        </p:nvSpPr>
        <p:spPr/>
        <p:txBody>
          <a:bodyPr>
            <a:normAutofit fontScale="90000"/>
          </a:bodyPr>
          <a:lstStyle/>
          <a:p>
            <a:r>
              <a:rPr lang="en-US" dirty="0"/>
              <a:t>12 July 2019/DOY 193</a:t>
            </a:r>
            <a:br>
              <a:rPr lang="en-US" dirty="0"/>
            </a:br>
            <a:r>
              <a:rPr lang="en-US" dirty="0"/>
              <a:t>Barrow – </a:t>
            </a:r>
            <a:r>
              <a:rPr lang="en-US" dirty="0" err="1"/>
              <a:t>Atqasuk</a:t>
            </a:r>
            <a:r>
              <a:rPr lang="en-US" dirty="0"/>
              <a:t> – North Slope</a:t>
            </a:r>
          </a:p>
        </p:txBody>
      </p:sp>
      <p:sp>
        <p:nvSpPr>
          <p:cNvPr id="4" name="TextBox 3">
            <a:extLst>
              <a:ext uri="{FF2B5EF4-FFF2-40B4-BE49-F238E27FC236}">
                <a16:creationId xmlns:a16="http://schemas.microsoft.com/office/drawing/2014/main" id="{4EC6E877-DB51-9F4F-B522-AC5931010AB5}"/>
              </a:ext>
            </a:extLst>
          </p:cNvPr>
          <p:cNvSpPr txBox="1"/>
          <p:nvPr/>
        </p:nvSpPr>
        <p:spPr>
          <a:xfrm>
            <a:off x="217757" y="1311475"/>
            <a:ext cx="10112105" cy="1169551"/>
          </a:xfrm>
          <a:prstGeom prst="rect">
            <a:avLst/>
          </a:prstGeom>
          <a:noFill/>
        </p:spPr>
        <p:txBody>
          <a:bodyPr wrap="square" rtlCol="0">
            <a:spAutoFit/>
          </a:bodyPr>
          <a:lstStyle/>
          <a:p>
            <a:pPr algn="l"/>
            <a:r>
              <a:rPr lang="en-US" dirty="0"/>
              <a:t>AVIRIS-NG Quick-look products</a:t>
            </a:r>
            <a:endParaRPr lang="en-US" sz="1600" dirty="0"/>
          </a:p>
          <a:p>
            <a:r>
              <a:rPr lang="en-US" sz="1600" b="1" u="sng" dirty="0">
                <a:hlinkClick r:id="rId5"/>
              </a:rPr>
              <a:t>https://avirisng.jpl.nasa.gov/cgi/flights.cgi?step=view_flightlog&amp;flight_id=ang20190713t</a:t>
            </a:r>
            <a:r>
              <a:rPr lang="en-US" sz="1600" b="1" dirty="0"/>
              <a:t>  </a:t>
            </a:r>
            <a:endParaRPr lang="en-US" sz="1600" dirty="0"/>
          </a:p>
          <a:p>
            <a:r>
              <a:rPr lang="en-US" sz="1600" dirty="0">
                <a:ea typeface="Calibri" charset="0"/>
              </a:rPr>
              <a:t>A. Line </a:t>
            </a:r>
            <a:r>
              <a:rPr lang="en-US" dirty="0">
                <a:hlinkClick r:id="rId6" tooltip="AVIRIS-NG Quicklook: ang20190713t015946_geo.jpeg"/>
              </a:rPr>
              <a:t>Macander_L001_FL175</a:t>
            </a:r>
            <a:r>
              <a:rPr lang="en-US" dirty="0"/>
              <a:t> </a:t>
            </a:r>
            <a:r>
              <a:rPr lang="en-US" sz="1600" dirty="0">
                <a:ea typeface="Calibri" charset="0"/>
              </a:rPr>
              <a:t>, ang20190713t015946_geo : Colville Delta</a:t>
            </a:r>
          </a:p>
          <a:p>
            <a:r>
              <a:rPr lang="en-US" sz="1600" dirty="0">
                <a:ea typeface="Calibri" charset="0"/>
              </a:rPr>
              <a:t>B. Line </a:t>
            </a:r>
            <a:r>
              <a:rPr lang="en-US" dirty="0">
                <a:hlinkClick r:id="rId7" tooltip="AVIRIS-NG Quicklook: ang20190713t020943_geo.jpeg"/>
              </a:rPr>
              <a:t>Macander_L002_FL175</a:t>
            </a:r>
            <a:r>
              <a:rPr lang="en-US" dirty="0"/>
              <a:t> </a:t>
            </a:r>
            <a:r>
              <a:rPr lang="en-US" sz="1600" dirty="0">
                <a:ea typeface="Calibri" charset="0"/>
              </a:rPr>
              <a:t>, ang20190713t020943_geo : Colville Delta</a:t>
            </a:r>
          </a:p>
        </p:txBody>
      </p:sp>
      <p:sp>
        <p:nvSpPr>
          <p:cNvPr id="6" name="TextBox 5">
            <a:extLst>
              <a:ext uri="{FF2B5EF4-FFF2-40B4-BE49-F238E27FC236}">
                <a16:creationId xmlns:a16="http://schemas.microsoft.com/office/drawing/2014/main" id="{D65806CB-9F1F-DC41-9918-6C831786F0BF}"/>
              </a:ext>
            </a:extLst>
          </p:cNvPr>
          <p:cNvSpPr txBox="1"/>
          <p:nvPr/>
        </p:nvSpPr>
        <p:spPr>
          <a:xfrm>
            <a:off x="217758" y="2422943"/>
            <a:ext cx="360370" cy="400110"/>
          </a:xfrm>
          <a:prstGeom prst="rect">
            <a:avLst/>
          </a:prstGeom>
          <a:noFill/>
        </p:spPr>
        <p:txBody>
          <a:bodyPr wrap="none" rtlCol="0">
            <a:spAutoFit/>
          </a:bodyPr>
          <a:lstStyle/>
          <a:p>
            <a:r>
              <a:rPr lang="en-US" b="1" dirty="0">
                <a:solidFill>
                  <a:srgbClr val="FFFFFF"/>
                </a:solidFill>
              </a:rPr>
              <a:t>A</a:t>
            </a:r>
          </a:p>
        </p:txBody>
      </p:sp>
      <p:sp>
        <p:nvSpPr>
          <p:cNvPr id="8" name="TextBox 7">
            <a:extLst>
              <a:ext uri="{FF2B5EF4-FFF2-40B4-BE49-F238E27FC236}">
                <a16:creationId xmlns:a16="http://schemas.microsoft.com/office/drawing/2014/main" id="{07D8D93D-A6CE-6341-9C25-FCB7353A984D}"/>
              </a:ext>
            </a:extLst>
          </p:cNvPr>
          <p:cNvSpPr txBox="1"/>
          <p:nvPr/>
        </p:nvSpPr>
        <p:spPr>
          <a:xfrm>
            <a:off x="217758" y="4292301"/>
            <a:ext cx="369888" cy="400110"/>
          </a:xfrm>
          <a:prstGeom prst="rect">
            <a:avLst/>
          </a:prstGeom>
          <a:noFill/>
        </p:spPr>
        <p:txBody>
          <a:bodyPr wrap="none" rtlCol="0">
            <a:spAutoFit/>
          </a:bodyPr>
          <a:lstStyle/>
          <a:p>
            <a:r>
              <a:rPr lang="en-US" b="1" dirty="0">
                <a:solidFill>
                  <a:srgbClr val="FFFFFF"/>
                </a:solidFill>
              </a:rPr>
              <a:t>B</a:t>
            </a:r>
          </a:p>
        </p:txBody>
      </p:sp>
      <p:sp>
        <p:nvSpPr>
          <p:cNvPr id="9" name="TextBox 8">
            <a:extLst>
              <a:ext uri="{FF2B5EF4-FFF2-40B4-BE49-F238E27FC236}">
                <a16:creationId xmlns:a16="http://schemas.microsoft.com/office/drawing/2014/main" id="{F3DB952A-5196-4349-A8C2-6DABDD1414AA}"/>
              </a:ext>
            </a:extLst>
          </p:cNvPr>
          <p:cNvSpPr txBox="1"/>
          <p:nvPr/>
        </p:nvSpPr>
        <p:spPr>
          <a:xfrm>
            <a:off x="370158" y="6177705"/>
            <a:ext cx="8272536" cy="584775"/>
          </a:xfrm>
          <a:prstGeom prst="rect">
            <a:avLst/>
          </a:prstGeom>
          <a:noFill/>
        </p:spPr>
        <p:txBody>
          <a:bodyPr wrap="square" rtlCol="0">
            <a:spAutoFit/>
          </a:bodyPr>
          <a:lstStyle/>
          <a:p>
            <a:pPr algn="l">
              <a:spcAft>
                <a:spcPts val="0"/>
              </a:spcAft>
            </a:pPr>
            <a:r>
              <a:rPr lang="en-US" sz="1600" b="1" dirty="0">
                <a:ea typeface="Calibri" charset="0"/>
              </a:rPr>
              <a:t>A</a:t>
            </a:r>
            <a:r>
              <a:rPr lang="en-US" sz="1600" dirty="0">
                <a:ea typeface="Calibri" charset="0"/>
              </a:rPr>
              <a:t>. </a:t>
            </a:r>
            <a:r>
              <a:rPr lang="en-US" sz="1600" dirty="0">
                <a:solidFill>
                  <a:srgbClr val="000000"/>
                </a:solidFill>
                <a:ea typeface="Calibri" charset="0"/>
              </a:rPr>
              <a:t>Arctic Ocean – </a:t>
            </a:r>
            <a:r>
              <a:rPr lang="en-US" sz="1600" dirty="0" err="1">
                <a:solidFill>
                  <a:srgbClr val="000000"/>
                </a:solidFill>
                <a:ea typeface="Calibri" charset="0"/>
              </a:rPr>
              <a:t>Nuiqsut</a:t>
            </a:r>
            <a:r>
              <a:rPr lang="en-US" sz="1600" dirty="0">
                <a:solidFill>
                  <a:srgbClr val="000000"/>
                </a:solidFill>
                <a:ea typeface="Calibri" charset="0"/>
              </a:rPr>
              <a:t> transect</a:t>
            </a:r>
          </a:p>
          <a:p>
            <a:pPr algn="l">
              <a:spcAft>
                <a:spcPts val="0"/>
              </a:spcAft>
            </a:pPr>
            <a:r>
              <a:rPr lang="en-US" sz="1600" b="1" dirty="0">
                <a:solidFill>
                  <a:srgbClr val="000000"/>
                </a:solidFill>
                <a:ea typeface="Calibri" charset="0"/>
              </a:rPr>
              <a:t>B</a:t>
            </a:r>
            <a:r>
              <a:rPr lang="en-US" sz="1600" dirty="0">
                <a:solidFill>
                  <a:srgbClr val="000000"/>
                </a:solidFill>
                <a:ea typeface="Calibri" charset="0"/>
              </a:rPr>
              <a:t>. Drilling pads and roads seen near the Colville Delta</a:t>
            </a:r>
          </a:p>
        </p:txBody>
      </p:sp>
    </p:spTree>
    <p:extLst>
      <p:ext uri="{BB962C8B-B14F-4D97-AF65-F5344CB8AC3E}">
        <p14:creationId xmlns:p14="http://schemas.microsoft.com/office/powerpoint/2010/main" val="2627541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5CCD791-C0DE-4E48-89E9-7D07BA5A9A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8074022" y="-3547918"/>
            <a:ext cx="1828800" cy="17541330"/>
          </a:xfrm>
          <a:prstGeom prst="rect">
            <a:avLst/>
          </a:prstGeom>
        </p:spPr>
      </p:pic>
      <p:pic>
        <p:nvPicPr>
          <p:cNvPr id="5" name="Picture 4">
            <a:extLst>
              <a:ext uri="{FF2B5EF4-FFF2-40B4-BE49-F238E27FC236}">
                <a16:creationId xmlns:a16="http://schemas.microsoft.com/office/drawing/2014/main" id="{9320FCB6-7812-4945-9164-5BD360B08C5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7663583" y="-5022883"/>
            <a:ext cx="1828800" cy="16720452"/>
          </a:xfrm>
          <a:prstGeom prst="rect">
            <a:avLst/>
          </a:prstGeom>
        </p:spPr>
      </p:pic>
      <p:sp>
        <p:nvSpPr>
          <p:cNvPr id="2" name="Title 1">
            <a:extLst>
              <a:ext uri="{FF2B5EF4-FFF2-40B4-BE49-F238E27FC236}">
                <a16:creationId xmlns:a16="http://schemas.microsoft.com/office/drawing/2014/main" id="{DDAA78AE-0453-EF42-8B25-FE04ADC67836}"/>
              </a:ext>
            </a:extLst>
          </p:cNvPr>
          <p:cNvSpPr>
            <a:spLocks noGrp="1"/>
          </p:cNvSpPr>
          <p:nvPr>
            <p:ph type="title"/>
          </p:nvPr>
        </p:nvSpPr>
        <p:spPr/>
        <p:txBody>
          <a:bodyPr>
            <a:normAutofit fontScale="90000"/>
          </a:bodyPr>
          <a:lstStyle/>
          <a:p>
            <a:r>
              <a:rPr lang="en-US" dirty="0"/>
              <a:t>12 July 2019/DOY 193</a:t>
            </a:r>
            <a:br>
              <a:rPr lang="en-US" dirty="0"/>
            </a:br>
            <a:r>
              <a:rPr lang="en-US" dirty="0"/>
              <a:t>Barrow – </a:t>
            </a:r>
            <a:r>
              <a:rPr lang="en-US" dirty="0" err="1"/>
              <a:t>Atqasuk</a:t>
            </a:r>
            <a:r>
              <a:rPr lang="en-US" dirty="0"/>
              <a:t> – North Slope</a:t>
            </a:r>
          </a:p>
        </p:txBody>
      </p:sp>
      <p:sp>
        <p:nvSpPr>
          <p:cNvPr id="4" name="TextBox 3">
            <a:extLst>
              <a:ext uri="{FF2B5EF4-FFF2-40B4-BE49-F238E27FC236}">
                <a16:creationId xmlns:a16="http://schemas.microsoft.com/office/drawing/2014/main" id="{4EC6E877-DB51-9F4F-B522-AC5931010AB5}"/>
              </a:ext>
            </a:extLst>
          </p:cNvPr>
          <p:cNvSpPr txBox="1"/>
          <p:nvPr/>
        </p:nvSpPr>
        <p:spPr>
          <a:xfrm>
            <a:off x="217757" y="1311475"/>
            <a:ext cx="10112105" cy="1169551"/>
          </a:xfrm>
          <a:prstGeom prst="rect">
            <a:avLst/>
          </a:prstGeom>
          <a:noFill/>
        </p:spPr>
        <p:txBody>
          <a:bodyPr wrap="square" rtlCol="0">
            <a:spAutoFit/>
          </a:bodyPr>
          <a:lstStyle/>
          <a:p>
            <a:pPr algn="l"/>
            <a:r>
              <a:rPr lang="en-US" dirty="0"/>
              <a:t>AVIRIS-NG Quick-look products</a:t>
            </a:r>
            <a:endParaRPr lang="en-US" sz="1600" dirty="0"/>
          </a:p>
          <a:p>
            <a:r>
              <a:rPr lang="en-US" sz="1600" b="1" u="sng" dirty="0">
                <a:hlinkClick r:id="rId5"/>
              </a:rPr>
              <a:t>https://avirisng.jpl.nasa.gov/cgi/flights.cgi?step=view_flightlog&amp;flight_id=ang20190713t</a:t>
            </a:r>
            <a:r>
              <a:rPr lang="en-US" sz="1600" b="1" dirty="0"/>
              <a:t>  </a:t>
            </a:r>
            <a:endParaRPr lang="en-US" sz="1600" dirty="0"/>
          </a:p>
          <a:p>
            <a:r>
              <a:rPr lang="en-US" sz="1600" dirty="0">
                <a:ea typeface="Calibri" charset="0"/>
              </a:rPr>
              <a:t>A. Line </a:t>
            </a:r>
            <a:r>
              <a:rPr lang="en-US" dirty="0">
                <a:hlinkClick r:id="rId6" tooltip="AVIRIS-NG Quicklook: ang20190713t023324_geo.jpeg"/>
              </a:rPr>
              <a:t>AB_T01_L003_FL176</a:t>
            </a:r>
            <a:r>
              <a:rPr lang="en-US" dirty="0"/>
              <a:t> </a:t>
            </a:r>
            <a:r>
              <a:rPr lang="en-US" sz="1600" dirty="0">
                <a:ea typeface="Calibri" charset="0"/>
              </a:rPr>
              <a:t>, ang20190713t023324_geo : Deadhorse – Dalton Highway</a:t>
            </a:r>
          </a:p>
          <a:p>
            <a:r>
              <a:rPr lang="en-US" sz="1600" dirty="0">
                <a:ea typeface="Calibri" charset="0"/>
              </a:rPr>
              <a:t>B. Line </a:t>
            </a:r>
            <a:r>
              <a:rPr lang="en-US" dirty="0">
                <a:hlinkClick r:id="rId7" tooltip="AVIRIS-NG Quicklook: ang20190713t024201_geo.jpeg"/>
              </a:rPr>
              <a:t>AB_T01_L002_FL178</a:t>
            </a:r>
            <a:r>
              <a:rPr lang="en-US" dirty="0"/>
              <a:t> </a:t>
            </a:r>
            <a:r>
              <a:rPr lang="en-US" sz="1600" dirty="0">
                <a:ea typeface="Calibri" charset="0"/>
              </a:rPr>
              <a:t>, ang20190713t024201_geo : Dalton Highway</a:t>
            </a:r>
          </a:p>
        </p:txBody>
      </p:sp>
      <p:sp>
        <p:nvSpPr>
          <p:cNvPr id="6" name="TextBox 5">
            <a:extLst>
              <a:ext uri="{FF2B5EF4-FFF2-40B4-BE49-F238E27FC236}">
                <a16:creationId xmlns:a16="http://schemas.microsoft.com/office/drawing/2014/main" id="{D65806CB-9F1F-DC41-9918-6C831786F0BF}"/>
              </a:ext>
            </a:extLst>
          </p:cNvPr>
          <p:cNvSpPr txBox="1"/>
          <p:nvPr/>
        </p:nvSpPr>
        <p:spPr>
          <a:xfrm>
            <a:off x="217758" y="2422943"/>
            <a:ext cx="360370" cy="400110"/>
          </a:xfrm>
          <a:prstGeom prst="rect">
            <a:avLst/>
          </a:prstGeom>
          <a:noFill/>
        </p:spPr>
        <p:txBody>
          <a:bodyPr wrap="none" rtlCol="0">
            <a:spAutoFit/>
          </a:bodyPr>
          <a:lstStyle/>
          <a:p>
            <a:r>
              <a:rPr lang="en-US" b="1" dirty="0">
                <a:solidFill>
                  <a:srgbClr val="FFFFFF"/>
                </a:solidFill>
              </a:rPr>
              <a:t>A</a:t>
            </a:r>
          </a:p>
        </p:txBody>
      </p:sp>
      <p:sp>
        <p:nvSpPr>
          <p:cNvPr id="8" name="TextBox 7">
            <a:extLst>
              <a:ext uri="{FF2B5EF4-FFF2-40B4-BE49-F238E27FC236}">
                <a16:creationId xmlns:a16="http://schemas.microsoft.com/office/drawing/2014/main" id="{07D8D93D-A6CE-6341-9C25-FCB7353A984D}"/>
              </a:ext>
            </a:extLst>
          </p:cNvPr>
          <p:cNvSpPr txBox="1"/>
          <p:nvPr/>
        </p:nvSpPr>
        <p:spPr>
          <a:xfrm>
            <a:off x="217758" y="4292301"/>
            <a:ext cx="369888" cy="400110"/>
          </a:xfrm>
          <a:prstGeom prst="rect">
            <a:avLst/>
          </a:prstGeom>
          <a:noFill/>
        </p:spPr>
        <p:txBody>
          <a:bodyPr wrap="none" rtlCol="0">
            <a:spAutoFit/>
          </a:bodyPr>
          <a:lstStyle/>
          <a:p>
            <a:r>
              <a:rPr lang="en-US" b="1" dirty="0">
                <a:solidFill>
                  <a:srgbClr val="FFFFFF"/>
                </a:solidFill>
              </a:rPr>
              <a:t>B</a:t>
            </a:r>
          </a:p>
        </p:txBody>
      </p:sp>
      <p:sp>
        <p:nvSpPr>
          <p:cNvPr id="9" name="TextBox 8">
            <a:extLst>
              <a:ext uri="{FF2B5EF4-FFF2-40B4-BE49-F238E27FC236}">
                <a16:creationId xmlns:a16="http://schemas.microsoft.com/office/drawing/2014/main" id="{F3DB952A-5196-4349-A8C2-6DABDD1414AA}"/>
              </a:ext>
            </a:extLst>
          </p:cNvPr>
          <p:cNvSpPr txBox="1"/>
          <p:nvPr/>
        </p:nvSpPr>
        <p:spPr>
          <a:xfrm>
            <a:off x="370158" y="6177705"/>
            <a:ext cx="10374042" cy="584775"/>
          </a:xfrm>
          <a:prstGeom prst="rect">
            <a:avLst/>
          </a:prstGeom>
          <a:noFill/>
        </p:spPr>
        <p:txBody>
          <a:bodyPr wrap="square" rtlCol="0">
            <a:spAutoFit/>
          </a:bodyPr>
          <a:lstStyle/>
          <a:p>
            <a:pPr algn="l">
              <a:spcAft>
                <a:spcPts val="0"/>
              </a:spcAft>
            </a:pPr>
            <a:r>
              <a:rPr lang="en-US" sz="1600" b="1" dirty="0">
                <a:ea typeface="Calibri" charset="0"/>
              </a:rPr>
              <a:t>A</a:t>
            </a:r>
            <a:r>
              <a:rPr lang="en-US" sz="1600" dirty="0">
                <a:ea typeface="Calibri" charset="0"/>
              </a:rPr>
              <a:t>. </a:t>
            </a:r>
            <a:r>
              <a:rPr lang="en-US" sz="1600" dirty="0">
                <a:solidFill>
                  <a:srgbClr val="000000"/>
                </a:solidFill>
                <a:ea typeface="Calibri" charset="0"/>
              </a:rPr>
              <a:t>Deadhorse airport seen on the far left edge of this image</a:t>
            </a:r>
          </a:p>
          <a:p>
            <a:pPr algn="l">
              <a:spcAft>
                <a:spcPts val="0"/>
              </a:spcAft>
            </a:pPr>
            <a:r>
              <a:rPr lang="en-US" sz="1600" b="1" dirty="0">
                <a:solidFill>
                  <a:srgbClr val="000000"/>
                </a:solidFill>
                <a:ea typeface="Calibri" charset="0"/>
              </a:rPr>
              <a:t>B</a:t>
            </a:r>
            <a:r>
              <a:rPr lang="en-US" sz="1600" dirty="0">
                <a:solidFill>
                  <a:srgbClr val="000000"/>
                </a:solidFill>
                <a:ea typeface="Calibri" charset="0"/>
              </a:rPr>
              <a:t>. Dalton Highway, Sag River and pipeline imaged; this area frequently used for ABoVE ground truth</a:t>
            </a:r>
          </a:p>
        </p:txBody>
      </p:sp>
    </p:spTree>
    <p:extLst>
      <p:ext uri="{BB962C8B-B14F-4D97-AF65-F5344CB8AC3E}">
        <p14:creationId xmlns:p14="http://schemas.microsoft.com/office/powerpoint/2010/main" val="670766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97954C-3FDE-7F46-9F97-E6DE46AADB5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9797062" y="-5250217"/>
            <a:ext cx="1828800" cy="20987413"/>
          </a:xfrm>
          <a:prstGeom prst="rect">
            <a:avLst/>
          </a:prstGeom>
        </p:spPr>
      </p:pic>
      <p:pic>
        <p:nvPicPr>
          <p:cNvPr id="7" name="Picture 6">
            <a:extLst>
              <a:ext uri="{FF2B5EF4-FFF2-40B4-BE49-F238E27FC236}">
                <a16:creationId xmlns:a16="http://schemas.microsoft.com/office/drawing/2014/main" id="{ED3D2708-C692-BC41-B42E-7309E8DF25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6847698" y="-4157678"/>
            <a:ext cx="1828800" cy="15088684"/>
          </a:xfrm>
          <a:prstGeom prst="rect">
            <a:avLst/>
          </a:prstGeom>
        </p:spPr>
      </p:pic>
      <p:sp>
        <p:nvSpPr>
          <p:cNvPr id="2" name="Title 1">
            <a:extLst>
              <a:ext uri="{FF2B5EF4-FFF2-40B4-BE49-F238E27FC236}">
                <a16:creationId xmlns:a16="http://schemas.microsoft.com/office/drawing/2014/main" id="{DDAA78AE-0453-EF42-8B25-FE04ADC67836}"/>
              </a:ext>
            </a:extLst>
          </p:cNvPr>
          <p:cNvSpPr>
            <a:spLocks noGrp="1"/>
          </p:cNvSpPr>
          <p:nvPr>
            <p:ph type="title"/>
          </p:nvPr>
        </p:nvSpPr>
        <p:spPr/>
        <p:txBody>
          <a:bodyPr>
            <a:normAutofit fontScale="90000"/>
          </a:bodyPr>
          <a:lstStyle/>
          <a:p>
            <a:r>
              <a:rPr lang="en-US" dirty="0"/>
              <a:t>12 July 2019/DOY 193</a:t>
            </a:r>
            <a:br>
              <a:rPr lang="en-US" dirty="0"/>
            </a:br>
            <a:r>
              <a:rPr lang="en-US" dirty="0"/>
              <a:t>Barrow – </a:t>
            </a:r>
            <a:r>
              <a:rPr lang="en-US" dirty="0" err="1"/>
              <a:t>Atqasuk</a:t>
            </a:r>
            <a:r>
              <a:rPr lang="en-US" dirty="0"/>
              <a:t> – North Slope</a:t>
            </a:r>
          </a:p>
        </p:txBody>
      </p:sp>
      <p:sp>
        <p:nvSpPr>
          <p:cNvPr id="4" name="TextBox 3">
            <a:extLst>
              <a:ext uri="{FF2B5EF4-FFF2-40B4-BE49-F238E27FC236}">
                <a16:creationId xmlns:a16="http://schemas.microsoft.com/office/drawing/2014/main" id="{4EC6E877-DB51-9F4F-B522-AC5931010AB5}"/>
              </a:ext>
            </a:extLst>
          </p:cNvPr>
          <p:cNvSpPr txBox="1"/>
          <p:nvPr/>
        </p:nvSpPr>
        <p:spPr>
          <a:xfrm>
            <a:off x="217757" y="1311475"/>
            <a:ext cx="10112105" cy="1169551"/>
          </a:xfrm>
          <a:prstGeom prst="rect">
            <a:avLst/>
          </a:prstGeom>
          <a:noFill/>
        </p:spPr>
        <p:txBody>
          <a:bodyPr wrap="square" rtlCol="0">
            <a:spAutoFit/>
          </a:bodyPr>
          <a:lstStyle/>
          <a:p>
            <a:pPr algn="l"/>
            <a:r>
              <a:rPr lang="en-US" dirty="0"/>
              <a:t>AVIRIS-NG Quick-look products</a:t>
            </a:r>
            <a:endParaRPr lang="en-US" sz="1600" dirty="0"/>
          </a:p>
          <a:p>
            <a:r>
              <a:rPr lang="en-US" sz="1600" b="1" u="sng" dirty="0">
                <a:hlinkClick r:id="rId5"/>
              </a:rPr>
              <a:t>https://avirisng.jpl.nasa.gov/cgi/flights.cgi?step=view_flightlog&amp;flight_id=ang20190713t</a:t>
            </a:r>
            <a:r>
              <a:rPr lang="en-US" sz="1600" b="1" dirty="0"/>
              <a:t>  </a:t>
            </a:r>
            <a:endParaRPr lang="en-US" sz="1600" dirty="0"/>
          </a:p>
          <a:p>
            <a:r>
              <a:rPr lang="en-US" sz="1600" dirty="0">
                <a:ea typeface="Calibri" charset="0"/>
              </a:rPr>
              <a:t>A. Line </a:t>
            </a:r>
            <a:r>
              <a:rPr lang="en-US" dirty="0">
                <a:hlinkClick r:id="rId6" tooltip="AVIRIS-NG Quicklook: ang20190713t024938_geo.jpeg"/>
              </a:rPr>
              <a:t>AVng_370A-370Z_FL182</a:t>
            </a:r>
            <a:r>
              <a:rPr lang="en-US" dirty="0"/>
              <a:t> </a:t>
            </a:r>
            <a:r>
              <a:rPr lang="en-US" sz="1600" dirty="0">
                <a:ea typeface="Calibri" charset="0"/>
              </a:rPr>
              <a:t>, ang20190713t024938_geo : Deadhorse – Dalton Highway</a:t>
            </a:r>
          </a:p>
          <a:p>
            <a:r>
              <a:rPr lang="en-US" sz="1600" dirty="0">
                <a:ea typeface="Calibri" charset="0"/>
              </a:rPr>
              <a:t>B. Line </a:t>
            </a:r>
            <a:r>
              <a:rPr lang="en-US" dirty="0">
                <a:hlinkClick r:id="rId7" tooltip="AVIRIS-NG Quicklook: ang20190713t025848_geo.jpeg"/>
              </a:rPr>
              <a:t>AVng_371A-371Z_FL187</a:t>
            </a:r>
            <a:r>
              <a:rPr lang="en-US" dirty="0"/>
              <a:t> </a:t>
            </a:r>
            <a:r>
              <a:rPr lang="en-US" sz="1600" dirty="0">
                <a:ea typeface="Calibri" charset="0"/>
              </a:rPr>
              <a:t>, ang20190713t025848_geo : Dalton Highway</a:t>
            </a:r>
          </a:p>
        </p:txBody>
      </p:sp>
      <p:sp>
        <p:nvSpPr>
          <p:cNvPr id="6" name="TextBox 5">
            <a:extLst>
              <a:ext uri="{FF2B5EF4-FFF2-40B4-BE49-F238E27FC236}">
                <a16:creationId xmlns:a16="http://schemas.microsoft.com/office/drawing/2014/main" id="{D65806CB-9F1F-DC41-9918-6C831786F0BF}"/>
              </a:ext>
            </a:extLst>
          </p:cNvPr>
          <p:cNvSpPr txBox="1"/>
          <p:nvPr/>
        </p:nvSpPr>
        <p:spPr>
          <a:xfrm>
            <a:off x="217758" y="2422943"/>
            <a:ext cx="360370" cy="400110"/>
          </a:xfrm>
          <a:prstGeom prst="rect">
            <a:avLst/>
          </a:prstGeom>
          <a:noFill/>
        </p:spPr>
        <p:txBody>
          <a:bodyPr wrap="none" rtlCol="0">
            <a:spAutoFit/>
          </a:bodyPr>
          <a:lstStyle/>
          <a:p>
            <a:r>
              <a:rPr lang="en-US" b="1" dirty="0">
                <a:solidFill>
                  <a:srgbClr val="FFFFFF"/>
                </a:solidFill>
              </a:rPr>
              <a:t>A</a:t>
            </a:r>
          </a:p>
        </p:txBody>
      </p:sp>
      <p:sp>
        <p:nvSpPr>
          <p:cNvPr id="8" name="TextBox 7">
            <a:extLst>
              <a:ext uri="{FF2B5EF4-FFF2-40B4-BE49-F238E27FC236}">
                <a16:creationId xmlns:a16="http://schemas.microsoft.com/office/drawing/2014/main" id="{07D8D93D-A6CE-6341-9C25-FCB7353A984D}"/>
              </a:ext>
            </a:extLst>
          </p:cNvPr>
          <p:cNvSpPr txBox="1"/>
          <p:nvPr/>
        </p:nvSpPr>
        <p:spPr>
          <a:xfrm>
            <a:off x="217758" y="4292301"/>
            <a:ext cx="369888" cy="400110"/>
          </a:xfrm>
          <a:prstGeom prst="rect">
            <a:avLst/>
          </a:prstGeom>
          <a:noFill/>
        </p:spPr>
        <p:txBody>
          <a:bodyPr wrap="none" rtlCol="0">
            <a:spAutoFit/>
          </a:bodyPr>
          <a:lstStyle/>
          <a:p>
            <a:r>
              <a:rPr lang="en-US" b="1" dirty="0">
                <a:solidFill>
                  <a:srgbClr val="FFFFFF"/>
                </a:solidFill>
              </a:rPr>
              <a:t>B</a:t>
            </a:r>
          </a:p>
        </p:txBody>
      </p:sp>
      <p:sp>
        <p:nvSpPr>
          <p:cNvPr id="9" name="TextBox 8">
            <a:extLst>
              <a:ext uri="{FF2B5EF4-FFF2-40B4-BE49-F238E27FC236}">
                <a16:creationId xmlns:a16="http://schemas.microsoft.com/office/drawing/2014/main" id="{F3DB952A-5196-4349-A8C2-6DABDD1414AA}"/>
              </a:ext>
            </a:extLst>
          </p:cNvPr>
          <p:cNvSpPr txBox="1"/>
          <p:nvPr/>
        </p:nvSpPr>
        <p:spPr>
          <a:xfrm>
            <a:off x="370158" y="6177705"/>
            <a:ext cx="10374042" cy="584775"/>
          </a:xfrm>
          <a:prstGeom prst="rect">
            <a:avLst/>
          </a:prstGeom>
          <a:noFill/>
        </p:spPr>
        <p:txBody>
          <a:bodyPr wrap="square" rtlCol="0">
            <a:spAutoFit/>
          </a:bodyPr>
          <a:lstStyle/>
          <a:p>
            <a:r>
              <a:rPr lang="en-US" sz="1600" b="1" dirty="0">
                <a:ea typeface="Calibri" charset="0"/>
              </a:rPr>
              <a:t>A</a:t>
            </a:r>
            <a:r>
              <a:rPr lang="en-US" sz="1600" dirty="0">
                <a:ea typeface="Calibri" charset="0"/>
              </a:rPr>
              <a:t>. </a:t>
            </a:r>
            <a:r>
              <a:rPr lang="en-US" sz="1600" dirty="0">
                <a:solidFill>
                  <a:srgbClr val="000000"/>
                </a:solidFill>
                <a:ea typeface="Calibri" charset="0"/>
              </a:rPr>
              <a:t>Dalton Highway, Sag River and pipeline imaged; this area frequently used for ABoVE field measurements</a:t>
            </a:r>
          </a:p>
          <a:p>
            <a:pPr algn="l">
              <a:spcAft>
                <a:spcPts val="0"/>
              </a:spcAft>
            </a:pPr>
            <a:r>
              <a:rPr lang="en-US" sz="1600" b="1" dirty="0">
                <a:solidFill>
                  <a:srgbClr val="000000"/>
                </a:solidFill>
                <a:ea typeface="Calibri" charset="0"/>
              </a:rPr>
              <a:t>B</a:t>
            </a:r>
            <a:r>
              <a:rPr lang="en-US" sz="1600" dirty="0">
                <a:solidFill>
                  <a:srgbClr val="000000"/>
                </a:solidFill>
                <a:ea typeface="Calibri" charset="0"/>
              </a:rPr>
              <a:t>. Dalton Highway, Sag River and pipeline imaged; this area frequently used for ABoVE ground truth</a:t>
            </a:r>
          </a:p>
        </p:txBody>
      </p:sp>
    </p:spTree>
    <p:extLst>
      <p:ext uri="{BB962C8B-B14F-4D97-AF65-F5344CB8AC3E}">
        <p14:creationId xmlns:p14="http://schemas.microsoft.com/office/powerpoint/2010/main" val="25773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D5C828-59EE-8D4A-A375-551CCDC286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326877" y="282648"/>
            <a:ext cx="1828800" cy="10047040"/>
          </a:xfrm>
          <a:prstGeom prst="rect">
            <a:avLst/>
          </a:prstGeom>
        </p:spPr>
      </p:pic>
      <p:sp>
        <p:nvSpPr>
          <p:cNvPr id="2" name="Title 1">
            <a:extLst>
              <a:ext uri="{FF2B5EF4-FFF2-40B4-BE49-F238E27FC236}">
                <a16:creationId xmlns:a16="http://schemas.microsoft.com/office/drawing/2014/main" id="{DDAA78AE-0453-EF42-8B25-FE04ADC67836}"/>
              </a:ext>
            </a:extLst>
          </p:cNvPr>
          <p:cNvSpPr>
            <a:spLocks noGrp="1"/>
          </p:cNvSpPr>
          <p:nvPr>
            <p:ph type="title"/>
          </p:nvPr>
        </p:nvSpPr>
        <p:spPr/>
        <p:txBody>
          <a:bodyPr>
            <a:normAutofit fontScale="90000"/>
          </a:bodyPr>
          <a:lstStyle/>
          <a:p>
            <a:r>
              <a:rPr lang="en-US" dirty="0"/>
              <a:t>12 July 2019/DOY 193</a:t>
            </a:r>
            <a:br>
              <a:rPr lang="en-US" dirty="0"/>
            </a:br>
            <a:r>
              <a:rPr lang="en-US" dirty="0"/>
              <a:t>Barrow – </a:t>
            </a:r>
            <a:r>
              <a:rPr lang="en-US" dirty="0" err="1"/>
              <a:t>Atqasuk</a:t>
            </a:r>
            <a:r>
              <a:rPr lang="en-US" dirty="0"/>
              <a:t> – North Slope</a:t>
            </a:r>
          </a:p>
        </p:txBody>
      </p:sp>
      <p:sp>
        <p:nvSpPr>
          <p:cNvPr id="4" name="TextBox 3">
            <a:extLst>
              <a:ext uri="{FF2B5EF4-FFF2-40B4-BE49-F238E27FC236}">
                <a16:creationId xmlns:a16="http://schemas.microsoft.com/office/drawing/2014/main" id="{4EC6E877-DB51-9F4F-B522-AC5931010AB5}"/>
              </a:ext>
            </a:extLst>
          </p:cNvPr>
          <p:cNvSpPr txBox="1"/>
          <p:nvPr/>
        </p:nvSpPr>
        <p:spPr>
          <a:xfrm>
            <a:off x="217757" y="1311475"/>
            <a:ext cx="10112105" cy="1169551"/>
          </a:xfrm>
          <a:prstGeom prst="rect">
            <a:avLst/>
          </a:prstGeom>
          <a:noFill/>
        </p:spPr>
        <p:txBody>
          <a:bodyPr wrap="square" rtlCol="0">
            <a:spAutoFit/>
          </a:bodyPr>
          <a:lstStyle/>
          <a:p>
            <a:pPr algn="l"/>
            <a:r>
              <a:rPr lang="en-US" dirty="0"/>
              <a:t>AVIRIS-NG Quick-look products</a:t>
            </a:r>
            <a:endParaRPr lang="en-US" sz="1600" dirty="0"/>
          </a:p>
          <a:p>
            <a:r>
              <a:rPr lang="en-US" sz="1600" b="1" u="sng" dirty="0">
                <a:hlinkClick r:id="rId4"/>
              </a:rPr>
              <a:t>https://avirisng.jpl.nasa.gov/cgi/flights.cgi?step=view_flightlog&amp;flight_id=ang20190713t</a:t>
            </a:r>
            <a:r>
              <a:rPr lang="en-US" sz="1600" b="1" dirty="0"/>
              <a:t>  </a:t>
            </a:r>
            <a:endParaRPr lang="en-US" sz="1600" dirty="0"/>
          </a:p>
          <a:p>
            <a:r>
              <a:rPr lang="en-US" sz="1600" dirty="0">
                <a:ea typeface="Calibri" charset="0"/>
              </a:rPr>
              <a:t>A. Line </a:t>
            </a:r>
            <a:r>
              <a:rPr lang="en-US" dirty="0">
                <a:hlinkClick r:id="rId5" tooltip="AVIRIS-NG Quicklook: ang20190713t030616_geo.jpeg"/>
              </a:rPr>
              <a:t>AVng_372A-372Z_FL203</a:t>
            </a:r>
            <a:r>
              <a:rPr lang="en-US" dirty="0"/>
              <a:t> </a:t>
            </a:r>
            <a:r>
              <a:rPr lang="en-US" sz="1600" dirty="0">
                <a:ea typeface="Calibri" charset="0"/>
              </a:rPr>
              <a:t>, ang20190713t030616_geo : </a:t>
            </a:r>
            <a:r>
              <a:rPr lang="en-US" sz="1600" dirty="0" err="1">
                <a:ea typeface="Calibri" charset="0"/>
              </a:rPr>
              <a:t>Imnaviat</a:t>
            </a:r>
            <a:r>
              <a:rPr lang="en-US" sz="1600" dirty="0">
                <a:ea typeface="Calibri" charset="0"/>
              </a:rPr>
              <a:t> Creek</a:t>
            </a:r>
          </a:p>
          <a:p>
            <a:r>
              <a:rPr lang="en-US" sz="1600" dirty="0">
                <a:ea typeface="Calibri" charset="0"/>
              </a:rPr>
              <a:t>B. Line </a:t>
            </a:r>
            <a:r>
              <a:rPr lang="en-US" dirty="0">
                <a:hlinkClick r:id="rId6" tooltip="AVIRIS-NG Quicklook: ang20190713t031851_geo.jpeg"/>
              </a:rPr>
              <a:t>AVng_373A-373Z_FL202</a:t>
            </a:r>
            <a:r>
              <a:rPr lang="en-US" dirty="0"/>
              <a:t> </a:t>
            </a:r>
            <a:r>
              <a:rPr lang="en-US" sz="1600" dirty="0">
                <a:ea typeface="Calibri" charset="0"/>
              </a:rPr>
              <a:t>, ang20190713t031851_geo : </a:t>
            </a:r>
            <a:r>
              <a:rPr lang="en-US" sz="1600" dirty="0" err="1">
                <a:ea typeface="Calibri" charset="0"/>
              </a:rPr>
              <a:t>Toolik</a:t>
            </a:r>
            <a:r>
              <a:rPr lang="en-US" sz="1600" dirty="0">
                <a:ea typeface="Calibri" charset="0"/>
              </a:rPr>
              <a:t> Lake NEON box</a:t>
            </a:r>
          </a:p>
        </p:txBody>
      </p:sp>
      <p:sp>
        <p:nvSpPr>
          <p:cNvPr id="6" name="TextBox 5">
            <a:extLst>
              <a:ext uri="{FF2B5EF4-FFF2-40B4-BE49-F238E27FC236}">
                <a16:creationId xmlns:a16="http://schemas.microsoft.com/office/drawing/2014/main" id="{D65806CB-9F1F-DC41-9918-6C831786F0BF}"/>
              </a:ext>
            </a:extLst>
          </p:cNvPr>
          <p:cNvSpPr txBox="1"/>
          <p:nvPr/>
        </p:nvSpPr>
        <p:spPr>
          <a:xfrm>
            <a:off x="217758" y="2422943"/>
            <a:ext cx="360370" cy="400110"/>
          </a:xfrm>
          <a:prstGeom prst="rect">
            <a:avLst/>
          </a:prstGeom>
          <a:noFill/>
        </p:spPr>
        <p:txBody>
          <a:bodyPr wrap="none" rtlCol="0">
            <a:spAutoFit/>
          </a:bodyPr>
          <a:lstStyle/>
          <a:p>
            <a:r>
              <a:rPr lang="en-US" b="1" dirty="0">
                <a:solidFill>
                  <a:srgbClr val="FFFFFF"/>
                </a:solidFill>
              </a:rPr>
              <a:t>A</a:t>
            </a:r>
          </a:p>
        </p:txBody>
      </p:sp>
      <p:sp>
        <p:nvSpPr>
          <p:cNvPr id="8" name="TextBox 7">
            <a:extLst>
              <a:ext uri="{FF2B5EF4-FFF2-40B4-BE49-F238E27FC236}">
                <a16:creationId xmlns:a16="http://schemas.microsoft.com/office/drawing/2014/main" id="{07D8D93D-A6CE-6341-9C25-FCB7353A984D}"/>
              </a:ext>
            </a:extLst>
          </p:cNvPr>
          <p:cNvSpPr txBox="1"/>
          <p:nvPr/>
        </p:nvSpPr>
        <p:spPr>
          <a:xfrm>
            <a:off x="217758" y="4292301"/>
            <a:ext cx="369888" cy="400110"/>
          </a:xfrm>
          <a:prstGeom prst="rect">
            <a:avLst/>
          </a:prstGeom>
          <a:noFill/>
        </p:spPr>
        <p:txBody>
          <a:bodyPr wrap="none" rtlCol="0">
            <a:spAutoFit/>
          </a:bodyPr>
          <a:lstStyle/>
          <a:p>
            <a:r>
              <a:rPr lang="en-US" b="1" dirty="0">
                <a:solidFill>
                  <a:srgbClr val="FFFFFF"/>
                </a:solidFill>
              </a:rPr>
              <a:t>B</a:t>
            </a:r>
          </a:p>
        </p:txBody>
      </p:sp>
      <p:sp>
        <p:nvSpPr>
          <p:cNvPr id="9" name="TextBox 8">
            <a:extLst>
              <a:ext uri="{FF2B5EF4-FFF2-40B4-BE49-F238E27FC236}">
                <a16:creationId xmlns:a16="http://schemas.microsoft.com/office/drawing/2014/main" id="{F3DB952A-5196-4349-A8C2-6DABDD1414AA}"/>
              </a:ext>
            </a:extLst>
          </p:cNvPr>
          <p:cNvSpPr txBox="1"/>
          <p:nvPr/>
        </p:nvSpPr>
        <p:spPr>
          <a:xfrm>
            <a:off x="370158" y="6177705"/>
            <a:ext cx="10374042" cy="584775"/>
          </a:xfrm>
          <a:prstGeom prst="rect">
            <a:avLst/>
          </a:prstGeom>
          <a:noFill/>
        </p:spPr>
        <p:txBody>
          <a:bodyPr wrap="square" rtlCol="0">
            <a:spAutoFit/>
          </a:bodyPr>
          <a:lstStyle/>
          <a:p>
            <a:r>
              <a:rPr lang="en-US" sz="1600" b="1" dirty="0">
                <a:ea typeface="Calibri" charset="0"/>
              </a:rPr>
              <a:t>A</a:t>
            </a:r>
            <a:r>
              <a:rPr lang="en-US" sz="1600" dirty="0">
                <a:ea typeface="Calibri" charset="0"/>
              </a:rPr>
              <a:t>. </a:t>
            </a:r>
            <a:r>
              <a:rPr lang="en-US" sz="1600" dirty="0" err="1">
                <a:solidFill>
                  <a:srgbClr val="000000"/>
                </a:solidFill>
                <a:ea typeface="Calibri" charset="0"/>
              </a:rPr>
              <a:t>Euskirchen</a:t>
            </a:r>
            <a:r>
              <a:rPr lang="en-US" sz="1600" dirty="0">
                <a:solidFill>
                  <a:srgbClr val="000000"/>
                </a:solidFill>
                <a:ea typeface="Calibri" charset="0"/>
              </a:rPr>
              <a:t> flux tower transect</a:t>
            </a:r>
          </a:p>
          <a:p>
            <a:pPr algn="l">
              <a:spcAft>
                <a:spcPts val="0"/>
              </a:spcAft>
            </a:pPr>
            <a:r>
              <a:rPr lang="en-US" sz="1600" b="1" dirty="0">
                <a:solidFill>
                  <a:srgbClr val="000000"/>
                </a:solidFill>
                <a:ea typeface="Calibri" charset="0"/>
              </a:rPr>
              <a:t>B</a:t>
            </a:r>
            <a:r>
              <a:rPr lang="en-US" sz="1600" dirty="0">
                <a:solidFill>
                  <a:srgbClr val="000000"/>
                </a:solidFill>
                <a:ea typeface="Calibri" charset="0"/>
              </a:rPr>
              <a:t>. Partial coverage of the NEON box at </a:t>
            </a:r>
            <a:r>
              <a:rPr lang="en-US" sz="1600" dirty="0" err="1">
                <a:solidFill>
                  <a:srgbClr val="000000"/>
                </a:solidFill>
                <a:ea typeface="Calibri" charset="0"/>
              </a:rPr>
              <a:t>Toolik</a:t>
            </a:r>
            <a:r>
              <a:rPr lang="en-US" sz="1600" dirty="0">
                <a:solidFill>
                  <a:srgbClr val="000000"/>
                </a:solidFill>
                <a:ea typeface="Calibri" charset="0"/>
              </a:rPr>
              <a:t> Lake</a:t>
            </a:r>
          </a:p>
        </p:txBody>
      </p:sp>
      <p:pic>
        <p:nvPicPr>
          <p:cNvPr id="5" name="Picture 4">
            <a:extLst>
              <a:ext uri="{FF2B5EF4-FFF2-40B4-BE49-F238E27FC236}">
                <a16:creationId xmlns:a16="http://schemas.microsoft.com/office/drawing/2014/main" id="{297073BE-6F8A-564D-8D66-0C86B01693E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rot="-5400000">
            <a:off x="9480902" y="-6762581"/>
            <a:ext cx="1828800" cy="20355089"/>
          </a:xfrm>
          <a:prstGeom prst="rect">
            <a:avLst/>
          </a:prstGeom>
        </p:spPr>
      </p:pic>
    </p:spTree>
    <p:extLst>
      <p:ext uri="{BB962C8B-B14F-4D97-AF65-F5344CB8AC3E}">
        <p14:creationId xmlns:p14="http://schemas.microsoft.com/office/powerpoint/2010/main" val="2771539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3CBBB7-E718-A843-8DF7-6F0DF70275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100000">
            <a:off x="4493241" y="-295912"/>
            <a:ext cx="2393920" cy="9601200"/>
          </a:xfrm>
          <a:prstGeom prst="rect">
            <a:avLst/>
          </a:prstGeom>
        </p:spPr>
      </p:pic>
      <p:pic>
        <p:nvPicPr>
          <p:cNvPr id="5" name="Picture 4">
            <a:extLst>
              <a:ext uri="{FF2B5EF4-FFF2-40B4-BE49-F238E27FC236}">
                <a16:creationId xmlns:a16="http://schemas.microsoft.com/office/drawing/2014/main" id="{F4CBA361-5672-0B41-A138-D6E1B0FE0C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598701" y="-2900973"/>
            <a:ext cx="1828800" cy="9104776"/>
          </a:xfrm>
          <a:prstGeom prst="rect">
            <a:avLst/>
          </a:prstGeom>
        </p:spPr>
      </p:pic>
      <p:pic>
        <p:nvPicPr>
          <p:cNvPr id="4" name="Picture 3">
            <a:extLst>
              <a:ext uri="{FF2B5EF4-FFF2-40B4-BE49-F238E27FC236}">
                <a16:creationId xmlns:a16="http://schemas.microsoft.com/office/drawing/2014/main" id="{2331A5BD-B46E-DE43-B3BA-0AB05E159D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743437" y="-1617508"/>
            <a:ext cx="1828800" cy="9051342"/>
          </a:xfrm>
          <a:prstGeom prst="rect">
            <a:avLst/>
          </a:prstGeom>
        </p:spPr>
      </p:pic>
      <p:pic>
        <p:nvPicPr>
          <p:cNvPr id="6" name="Picture 5">
            <a:extLst>
              <a:ext uri="{FF2B5EF4-FFF2-40B4-BE49-F238E27FC236}">
                <a16:creationId xmlns:a16="http://schemas.microsoft.com/office/drawing/2014/main" id="{F589D6BE-1F0A-6D48-A96D-E9D51FD86E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5220411" y="652770"/>
            <a:ext cx="1828800" cy="10348196"/>
          </a:xfrm>
          <a:prstGeom prst="rect">
            <a:avLst/>
          </a:prstGeom>
        </p:spPr>
      </p:pic>
      <p:sp>
        <p:nvSpPr>
          <p:cNvPr id="8" name="TextBox 7">
            <a:extLst>
              <a:ext uri="{FF2B5EF4-FFF2-40B4-BE49-F238E27FC236}">
                <a16:creationId xmlns:a16="http://schemas.microsoft.com/office/drawing/2014/main" id="{40F5D7B9-ED1B-544F-AF00-493B87E2D706}"/>
              </a:ext>
            </a:extLst>
          </p:cNvPr>
          <p:cNvSpPr txBox="1"/>
          <p:nvPr/>
        </p:nvSpPr>
        <p:spPr>
          <a:xfrm>
            <a:off x="3486155" y="85723"/>
            <a:ext cx="4740657" cy="646331"/>
          </a:xfrm>
          <a:prstGeom prst="rect">
            <a:avLst/>
          </a:prstGeom>
          <a:noFill/>
        </p:spPr>
        <p:txBody>
          <a:bodyPr wrap="none" rtlCol="0">
            <a:spAutoFit/>
          </a:bodyPr>
          <a:lstStyle/>
          <a:p>
            <a:r>
              <a:rPr lang="en-US" sz="3600" b="1" dirty="0"/>
              <a:t>Barrow Area Composite</a:t>
            </a:r>
          </a:p>
        </p:txBody>
      </p:sp>
    </p:spTree>
    <p:extLst>
      <p:ext uri="{BB962C8B-B14F-4D97-AF65-F5344CB8AC3E}">
        <p14:creationId xmlns:p14="http://schemas.microsoft.com/office/powerpoint/2010/main" val="2299913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90B43-8E7B-CE4A-B2D1-9D9291D2178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110D888-8853-764C-BD88-0B66E18C220E}"/>
              </a:ext>
            </a:extLst>
          </p:cNvPr>
          <p:cNvSpPr>
            <a:spLocks noGrp="1"/>
          </p:cNvSpPr>
          <p:nvPr>
            <p:ph idx="1"/>
          </p:nvPr>
        </p:nvSpPr>
        <p:spPr/>
        <p:txBody>
          <a:bodyPr/>
          <a:lstStyle/>
          <a:p>
            <a:pPr marL="0" indent="0" algn="ctr">
              <a:buNone/>
            </a:pPr>
            <a:r>
              <a:rPr lang="en-US" sz="13800" b="1" dirty="0"/>
              <a:t>Backup</a:t>
            </a:r>
            <a:endParaRPr lang="en-US" dirty="0"/>
          </a:p>
        </p:txBody>
      </p:sp>
    </p:spTree>
    <p:extLst>
      <p:ext uri="{BB962C8B-B14F-4D97-AF65-F5344CB8AC3E}">
        <p14:creationId xmlns:p14="http://schemas.microsoft.com/office/powerpoint/2010/main" val="297503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7E087-41E7-4542-8BA9-E4C107F4ACE0}"/>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F47EF960-114C-EA4B-8635-7D135F791B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59316"/>
            <a:ext cx="12207240" cy="6098684"/>
          </a:xfrm>
          <a:prstGeom prst="rect">
            <a:avLst/>
          </a:prstGeom>
        </p:spPr>
      </p:pic>
      <p:sp>
        <p:nvSpPr>
          <p:cNvPr id="6" name="TextBox 5">
            <a:extLst>
              <a:ext uri="{FF2B5EF4-FFF2-40B4-BE49-F238E27FC236}">
                <a16:creationId xmlns:a16="http://schemas.microsoft.com/office/drawing/2014/main" id="{6AF2D901-E7AE-BE49-B9B6-265F82250ADD}"/>
              </a:ext>
            </a:extLst>
          </p:cNvPr>
          <p:cNvSpPr txBox="1"/>
          <p:nvPr/>
        </p:nvSpPr>
        <p:spPr>
          <a:xfrm>
            <a:off x="1811998" y="1127948"/>
            <a:ext cx="3477234" cy="523220"/>
          </a:xfrm>
          <a:prstGeom prst="rect">
            <a:avLst/>
          </a:prstGeom>
          <a:noFill/>
        </p:spPr>
        <p:txBody>
          <a:bodyPr wrap="none" rtlCol="0">
            <a:spAutoFit/>
          </a:bodyPr>
          <a:lstStyle/>
          <a:p>
            <a:r>
              <a:rPr lang="en-US" sz="2800" b="1" dirty="0"/>
              <a:t>FAA Camera Locations</a:t>
            </a:r>
          </a:p>
        </p:txBody>
      </p:sp>
    </p:spTree>
    <p:extLst>
      <p:ext uri="{BB962C8B-B14F-4D97-AF65-F5344CB8AC3E}">
        <p14:creationId xmlns:p14="http://schemas.microsoft.com/office/powerpoint/2010/main" val="3911374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B4DC4-5BA2-D946-B888-4BE1E66E9CB1}"/>
              </a:ext>
            </a:extLst>
          </p:cNvPr>
          <p:cNvSpPr>
            <a:spLocks noGrp="1"/>
          </p:cNvSpPr>
          <p:nvPr>
            <p:ph type="title"/>
          </p:nvPr>
        </p:nvSpPr>
        <p:spPr/>
        <p:txBody>
          <a:bodyPr>
            <a:normAutofit fontScale="90000"/>
          </a:bodyPr>
          <a:lstStyle/>
          <a:p>
            <a:r>
              <a:rPr lang="en-US" dirty="0"/>
              <a:t>12 July 2019/DOY 193</a:t>
            </a:r>
            <a:br>
              <a:rPr lang="en-US" dirty="0"/>
            </a:br>
            <a:r>
              <a:rPr lang="en-US" dirty="0"/>
              <a:t>Barrow – </a:t>
            </a:r>
            <a:r>
              <a:rPr lang="en-US" dirty="0" err="1"/>
              <a:t>Atqasuk</a:t>
            </a:r>
            <a:r>
              <a:rPr lang="en-US" dirty="0"/>
              <a:t> – North Slope</a:t>
            </a:r>
          </a:p>
        </p:txBody>
      </p:sp>
      <p:sp>
        <p:nvSpPr>
          <p:cNvPr id="4" name="TextBox 3">
            <a:extLst>
              <a:ext uri="{FF2B5EF4-FFF2-40B4-BE49-F238E27FC236}">
                <a16:creationId xmlns:a16="http://schemas.microsoft.com/office/drawing/2014/main" id="{6839B9C1-28D8-8244-8019-D59011F314DF}"/>
              </a:ext>
            </a:extLst>
          </p:cNvPr>
          <p:cNvSpPr txBox="1"/>
          <p:nvPr/>
        </p:nvSpPr>
        <p:spPr>
          <a:xfrm rot="-5400000">
            <a:off x="-1255739" y="3598625"/>
            <a:ext cx="3136308" cy="369332"/>
          </a:xfrm>
          <a:prstGeom prst="rect">
            <a:avLst/>
          </a:prstGeom>
          <a:noFill/>
        </p:spPr>
        <p:txBody>
          <a:bodyPr wrap="none" rtlCol="0">
            <a:spAutoFit/>
          </a:bodyPr>
          <a:lstStyle/>
          <a:p>
            <a:r>
              <a:rPr lang="en-US" b="1" dirty="0"/>
              <a:t>Barrow – 1330 AKDT/2130 UTC</a:t>
            </a:r>
          </a:p>
        </p:txBody>
      </p:sp>
      <p:pic>
        <p:nvPicPr>
          <p:cNvPr id="10" name="Picture 9">
            <a:extLst>
              <a:ext uri="{FF2B5EF4-FFF2-40B4-BE49-F238E27FC236}">
                <a16:creationId xmlns:a16="http://schemas.microsoft.com/office/drawing/2014/main" id="{5BD87EA5-42ED-2C45-B3C2-579840B0D9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68400" y="1292808"/>
            <a:ext cx="3657600" cy="2743200"/>
          </a:xfrm>
          <a:prstGeom prst="rect">
            <a:avLst/>
          </a:prstGeom>
        </p:spPr>
      </p:pic>
      <p:pic>
        <p:nvPicPr>
          <p:cNvPr id="12" name="Picture 11">
            <a:extLst>
              <a:ext uri="{FF2B5EF4-FFF2-40B4-BE49-F238E27FC236}">
                <a16:creationId xmlns:a16="http://schemas.microsoft.com/office/drawing/2014/main" id="{F425ABAD-BFD7-194F-9278-8717D0EFA7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8877" y="1292808"/>
            <a:ext cx="3657600" cy="2743200"/>
          </a:xfrm>
          <a:prstGeom prst="rect">
            <a:avLst/>
          </a:prstGeom>
        </p:spPr>
      </p:pic>
      <p:pic>
        <p:nvPicPr>
          <p:cNvPr id="15" name="Picture 14">
            <a:extLst>
              <a:ext uri="{FF2B5EF4-FFF2-40B4-BE49-F238E27FC236}">
                <a16:creationId xmlns:a16="http://schemas.microsoft.com/office/drawing/2014/main" id="{7A6EA022-BF1E-DA4B-8B84-39E7C5CDF1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01233" y="4088091"/>
            <a:ext cx="3657600" cy="2743200"/>
          </a:xfrm>
          <a:prstGeom prst="rect">
            <a:avLst/>
          </a:prstGeom>
        </p:spPr>
      </p:pic>
      <p:pic>
        <p:nvPicPr>
          <p:cNvPr id="18" name="Picture 17">
            <a:extLst>
              <a:ext uri="{FF2B5EF4-FFF2-40B4-BE49-F238E27FC236}">
                <a16:creationId xmlns:a16="http://schemas.microsoft.com/office/drawing/2014/main" id="{ECB71E7A-5C77-7241-89BE-C4CCB7D268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68400" y="4088091"/>
            <a:ext cx="3657600" cy="2743200"/>
          </a:xfrm>
          <a:prstGeom prst="rect">
            <a:avLst/>
          </a:prstGeom>
        </p:spPr>
      </p:pic>
      <p:pic>
        <p:nvPicPr>
          <p:cNvPr id="5" name="Picture 4">
            <a:extLst>
              <a:ext uri="{FF2B5EF4-FFF2-40B4-BE49-F238E27FC236}">
                <a16:creationId xmlns:a16="http://schemas.microsoft.com/office/drawing/2014/main" id="{6CE8FE3A-11CC-F24D-BE06-6385B92A55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5567" y="2411691"/>
            <a:ext cx="3657600" cy="2743200"/>
          </a:xfrm>
          <a:prstGeom prst="rect">
            <a:avLst/>
          </a:prstGeom>
        </p:spPr>
      </p:pic>
      <p:sp>
        <p:nvSpPr>
          <p:cNvPr id="7" name="TextBox 6">
            <a:extLst>
              <a:ext uri="{FF2B5EF4-FFF2-40B4-BE49-F238E27FC236}">
                <a16:creationId xmlns:a16="http://schemas.microsoft.com/office/drawing/2014/main" id="{B7AE03A3-469F-B342-B2B8-69219112C42C}"/>
              </a:ext>
            </a:extLst>
          </p:cNvPr>
          <p:cNvSpPr txBox="1"/>
          <p:nvPr/>
        </p:nvSpPr>
        <p:spPr>
          <a:xfrm>
            <a:off x="5770906" y="3461885"/>
            <a:ext cx="1252587" cy="400110"/>
          </a:xfrm>
          <a:prstGeom prst="rect">
            <a:avLst/>
          </a:prstGeom>
          <a:noFill/>
        </p:spPr>
        <p:txBody>
          <a:bodyPr wrap="none" rtlCol="0">
            <a:spAutoFit/>
          </a:bodyPr>
          <a:lstStyle/>
          <a:p>
            <a:r>
              <a:rPr lang="en-US" sz="2000" b="1" dirty="0">
                <a:solidFill>
                  <a:schemeClr val="bg1"/>
                </a:solidFill>
              </a:rPr>
              <a:t>Northeast</a:t>
            </a:r>
            <a:endParaRPr lang="en-US" b="1" dirty="0">
              <a:solidFill>
                <a:schemeClr val="bg1"/>
              </a:solidFill>
            </a:endParaRPr>
          </a:p>
        </p:txBody>
      </p:sp>
      <p:sp>
        <p:nvSpPr>
          <p:cNvPr id="13" name="TextBox 12">
            <a:extLst>
              <a:ext uri="{FF2B5EF4-FFF2-40B4-BE49-F238E27FC236}">
                <a16:creationId xmlns:a16="http://schemas.microsoft.com/office/drawing/2014/main" id="{C09712FE-6F29-F241-A482-D1027434F37A}"/>
              </a:ext>
            </a:extLst>
          </p:cNvPr>
          <p:cNvSpPr txBox="1"/>
          <p:nvPr/>
        </p:nvSpPr>
        <p:spPr>
          <a:xfrm>
            <a:off x="9962865" y="3480482"/>
            <a:ext cx="620811" cy="400110"/>
          </a:xfrm>
          <a:prstGeom prst="rect">
            <a:avLst/>
          </a:prstGeom>
          <a:noFill/>
        </p:spPr>
        <p:txBody>
          <a:bodyPr wrap="none" rtlCol="0">
            <a:spAutoFit/>
          </a:bodyPr>
          <a:lstStyle/>
          <a:p>
            <a:r>
              <a:rPr lang="en-US" sz="2000" b="1" dirty="0">
                <a:solidFill>
                  <a:schemeClr val="bg1"/>
                </a:solidFill>
              </a:rPr>
              <a:t>East</a:t>
            </a:r>
            <a:endParaRPr lang="en-US" b="1" dirty="0">
              <a:solidFill>
                <a:schemeClr val="bg1"/>
              </a:solidFill>
            </a:endParaRPr>
          </a:p>
        </p:txBody>
      </p:sp>
      <p:sp>
        <p:nvSpPr>
          <p:cNvPr id="14" name="TextBox 13">
            <a:extLst>
              <a:ext uri="{FF2B5EF4-FFF2-40B4-BE49-F238E27FC236}">
                <a16:creationId xmlns:a16="http://schemas.microsoft.com/office/drawing/2014/main" id="{D5E6412C-08C5-914D-A025-302F23C96D32}"/>
              </a:ext>
            </a:extLst>
          </p:cNvPr>
          <p:cNvSpPr txBox="1"/>
          <p:nvPr/>
        </p:nvSpPr>
        <p:spPr>
          <a:xfrm>
            <a:off x="9937271" y="6259190"/>
            <a:ext cx="808235" cy="400110"/>
          </a:xfrm>
          <a:prstGeom prst="rect">
            <a:avLst/>
          </a:prstGeom>
          <a:noFill/>
        </p:spPr>
        <p:txBody>
          <a:bodyPr wrap="none" rtlCol="0">
            <a:spAutoFit/>
          </a:bodyPr>
          <a:lstStyle/>
          <a:p>
            <a:r>
              <a:rPr lang="en-US" sz="2000" b="1" dirty="0">
                <a:solidFill>
                  <a:schemeClr val="bg1"/>
                </a:solidFill>
              </a:rPr>
              <a:t>South</a:t>
            </a:r>
            <a:endParaRPr lang="en-US" b="1" dirty="0">
              <a:solidFill>
                <a:schemeClr val="bg1"/>
              </a:solidFill>
            </a:endParaRPr>
          </a:p>
        </p:txBody>
      </p:sp>
      <p:sp>
        <p:nvSpPr>
          <p:cNvPr id="16" name="TextBox 15">
            <a:extLst>
              <a:ext uri="{FF2B5EF4-FFF2-40B4-BE49-F238E27FC236}">
                <a16:creationId xmlns:a16="http://schemas.microsoft.com/office/drawing/2014/main" id="{4FA8ABB6-D120-904B-8EE6-B556552BA6DB}"/>
              </a:ext>
            </a:extLst>
          </p:cNvPr>
          <p:cNvSpPr txBox="1"/>
          <p:nvPr/>
        </p:nvSpPr>
        <p:spPr>
          <a:xfrm>
            <a:off x="5740833" y="6205085"/>
            <a:ext cx="1312732" cy="400110"/>
          </a:xfrm>
          <a:prstGeom prst="rect">
            <a:avLst/>
          </a:prstGeom>
          <a:noFill/>
        </p:spPr>
        <p:txBody>
          <a:bodyPr wrap="none" rtlCol="0">
            <a:spAutoFit/>
          </a:bodyPr>
          <a:lstStyle/>
          <a:p>
            <a:r>
              <a:rPr lang="en-US" sz="2000" b="1" dirty="0">
                <a:solidFill>
                  <a:schemeClr val="bg1"/>
                </a:solidFill>
              </a:rPr>
              <a:t>Southwest</a:t>
            </a:r>
            <a:endParaRPr lang="en-US" b="1" dirty="0">
              <a:solidFill>
                <a:schemeClr val="bg1"/>
              </a:solidFill>
            </a:endParaRPr>
          </a:p>
        </p:txBody>
      </p:sp>
    </p:spTree>
    <p:extLst>
      <p:ext uri="{BB962C8B-B14F-4D97-AF65-F5344CB8AC3E}">
        <p14:creationId xmlns:p14="http://schemas.microsoft.com/office/powerpoint/2010/main" val="1611435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B4DC4-5BA2-D946-B888-4BE1E66E9CB1}"/>
              </a:ext>
            </a:extLst>
          </p:cNvPr>
          <p:cNvSpPr>
            <a:spLocks noGrp="1"/>
          </p:cNvSpPr>
          <p:nvPr>
            <p:ph type="title"/>
          </p:nvPr>
        </p:nvSpPr>
        <p:spPr/>
        <p:txBody>
          <a:bodyPr>
            <a:normAutofit fontScale="90000"/>
          </a:bodyPr>
          <a:lstStyle/>
          <a:p>
            <a:r>
              <a:rPr lang="en-US" dirty="0"/>
              <a:t>12 July 2019/DOY 193</a:t>
            </a:r>
            <a:br>
              <a:rPr lang="en-US" dirty="0"/>
            </a:br>
            <a:r>
              <a:rPr lang="en-US" dirty="0"/>
              <a:t>Barrow – </a:t>
            </a:r>
            <a:r>
              <a:rPr lang="en-US" dirty="0" err="1"/>
              <a:t>Atqasuk</a:t>
            </a:r>
            <a:r>
              <a:rPr lang="en-US" dirty="0"/>
              <a:t> – North Slope</a:t>
            </a:r>
          </a:p>
        </p:txBody>
      </p:sp>
      <p:sp>
        <p:nvSpPr>
          <p:cNvPr id="4" name="TextBox 3">
            <a:extLst>
              <a:ext uri="{FF2B5EF4-FFF2-40B4-BE49-F238E27FC236}">
                <a16:creationId xmlns:a16="http://schemas.microsoft.com/office/drawing/2014/main" id="{6839B9C1-28D8-8244-8019-D59011F314DF}"/>
              </a:ext>
            </a:extLst>
          </p:cNvPr>
          <p:cNvSpPr txBox="1"/>
          <p:nvPr/>
        </p:nvSpPr>
        <p:spPr>
          <a:xfrm rot="-5400000">
            <a:off x="-1292607" y="3598625"/>
            <a:ext cx="3210046" cy="369332"/>
          </a:xfrm>
          <a:prstGeom prst="rect">
            <a:avLst/>
          </a:prstGeom>
          <a:noFill/>
        </p:spPr>
        <p:txBody>
          <a:bodyPr wrap="none" rtlCol="0">
            <a:spAutoFit/>
          </a:bodyPr>
          <a:lstStyle/>
          <a:p>
            <a:r>
              <a:rPr lang="en-US" b="1" dirty="0" err="1"/>
              <a:t>Atqasuk</a:t>
            </a:r>
            <a:r>
              <a:rPr lang="en-US" b="1" dirty="0"/>
              <a:t> – 1235 AKDT/2035 UTC</a:t>
            </a:r>
          </a:p>
        </p:txBody>
      </p:sp>
      <p:pic>
        <p:nvPicPr>
          <p:cNvPr id="10" name="Picture 9">
            <a:extLst>
              <a:ext uri="{FF2B5EF4-FFF2-40B4-BE49-F238E27FC236}">
                <a16:creationId xmlns:a16="http://schemas.microsoft.com/office/drawing/2014/main" id="{5BD87EA5-42ED-2C45-B3C2-579840B0D9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68400" y="1292808"/>
            <a:ext cx="3657600" cy="2743200"/>
          </a:xfrm>
          <a:prstGeom prst="rect">
            <a:avLst/>
          </a:prstGeom>
        </p:spPr>
      </p:pic>
      <p:pic>
        <p:nvPicPr>
          <p:cNvPr id="12" name="Picture 11">
            <a:extLst>
              <a:ext uri="{FF2B5EF4-FFF2-40B4-BE49-F238E27FC236}">
                <a16:creationId xmlns:a16="http://schemas.microsoft.com/office/drawing/2014/main" id="{F425ABAD-BFD7-194F-9278-8717D0EFA7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8877" y="1292808"/>
            <a:ext cx="3657600" cy="2743200"/>
          </a:xfrm>
          <a:prstGeom prst="rect">
            <a:avLst/>
          </a:prstGeom>
        </p:spPr>
      </p:pic>
      <p:pic>
        <p:nvPicPr>
          <p:cNvPr id="15" name="Picture 14">
            <a:extLst>
              <a:ext uri="{FF2B5EF4-FFF2-40B4-BE49-F238E27FC236}">
                <a16:creationId xmlns:a16="http://schemas.microsoft.com/office/drawing/2014/main" id="{7A6EA022-BF1E-DA4B-8B84-39E7C5CDF1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01233" y="4088091"/>
            <a:ext cx="3657600" cy="2743200"/>
          </a:xfrm>
          <a:prstGeom prst="rect">
            <a:avLst/>
          </a:prstGeom>
        </p:spPr>
      </p:pic>
      <p:pic>
        <p:nvPicPr>
          <p:cNvPr id="18" name="Picture 17">
            <a:extLst>
              <a:ext uri="{FF2B5EF4-FFF2-40B4-BE49-F238E27FC236}">
                <a16:creationId xmlns:a16="http://schemas.microsoft.com/office/drawing/2014/main" id="{ECB71E7A-5C77-7241-89BE-C4CCB7D268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68400" y="4088091"/>
            <a:ext cx="3657600" cy="2743200"/>
          </a:xfrm>
          <a:prstGeom prst="rect">
            <a:avLst/>
          </a:prstGeom>
        </p:spPr>
      </p:pic>
      <p:sp>
        <p:nvSpPr>
          <p:cNvPr id="7" name="TextBox 6">
            <a:extLst>
              <a:ext uri="{FF2B5EF4-FFF2-40B4-BE49-F238E27FC236}">
                <a16:creationId xmlns:a16="http://schemas.microsoft.com/office/drawing/2014/main" id="{B7AE03A3-469F-B342-B2B8-69219112C42C}"/>
              </a:ext>
            </a:extLst>
          </p:cNvPr>
          <p:cNvSpPr txBox="1"/>
          <p:nvPr/>
        </p:nvSpPr>
        <p:spPr>
          <a:xfrm>
            <a:off x="5993081" y="3480482"/>
            <a:ext cx="808235" cy="400110"/>
          </a:xfrm>
          <a:prstGeom prst="rect">
            <a:avLst/>
          </a:prstGeom>
          <a:noFill/>
        </p:spPr>
        <p:txBody>
          <a:bodyPr wrap="none" rtlCol="0">
            <a:spAutoFit/>
          </a:bodyPr>
          <a:lstStyle/>
          <a:p>
            <a:r>
              <a:rPr lang="en-US" sz="2000" b="1" dirty="0">
                <a:solidFill>
                  <a:schemeClr val="bg1"/>
                </a:solidFill>
              </a:rPr>
              <a:t>North</a:t>
            </a:r>
            <a:endParaRPr lang="en-US" b="1" dirty="0">
              <a:solidFill>
                <a:schemeClr val="bg1"/>
              </a:solidFill>
            </a:endParaRPr>
          </a:p>
        </p:txBody>
      </p:sp>
      <p:sp>
        <p:nvSpPr>
          <p:cNvPr id="13" name="TextBox 12">
            <a:extLst>
              <a:ext uri="{FF2B5EF4-FFF2-40B4-BE49-F238E27FC236}">
                <a16:creationId xmlns:a16="http://schemas.microsoft.com/office/drawing/2014/main" id="{C09712FE-6F29-F241-A482-D1027434F37A}"/>
              </a:ext>
            </a:extLst>
          </p:cNvPr>
          <p:cNvSpPr txBox="1"/>
          <p:nvPr/>
        </p:nvSpPr>
        <p:spPr>
          <a:xfrm>
            <a:off x="9962865" y="3480482"/>
            <a:ext cx="620811" cy="400110"/>
          </a:xfrm>
          <a:prstGeom prst="rect">
            <a:avLst/>
          </a:prstGeom>
          <a:noFill/>
        </p:spPr>
        <p:txBody>
          <a:bodyPr wrap="none" rtlCol="0">
            <a:spAutoFit/>
          </a:bodyPr>
          <a:lstStyle/>
          <a:p>
            <a:r>
              <a:rPr lang="en-US" sz="2000" b="1" dirty="0">
                <a:solidFill>
                  <a:schemeClr val="bg1"/>
                </a:solidFill>
              </a:rPr>
              <a:t>East</a:t>
            </a:r>
            <a:endParaRPr lang="en-US" b="1" dirty="0">
              <a:solidFill>
                <a:schemeClr val="bg1"/>
              </a:solidFill>
            </a:endParaRPr>
          </a:p>
        </p:txBody>
      </p:sp>
      <p:sp>
        <p:nvSpPr>
          <p:cNvPr id="14" name="TextBox 13">
            <a:extLst>
              <a:ext uri="{FF2B5EF4-FFF2-40B4-BE49-F238E27FC236}">
                <a16:creationId xmlns:a16="http://schemas.microsoft.com/office/drawing/2014/main" id="{D5E6412C-08C5-914D-A025-302F23C96D32}"/>
              </a:ext>
            </a:extLst>
          </p:cNvPr>
          <p:cNvSpPr txBox="1"/>
          <p:nvPr/>
        </p:nvSpPr>
        <p:spPr>
          <a:xfrm>
            <a:off x="9937271" y="6259190"/>
            <a:ext cx="808235" cy="400110"/>
          </a:xfrm>
          <a:prstGeom prst="rect">
            <a:avLst/>
          </a:prstGeom>
          <a:noFill/>
        </p:spPr>
        <p:txBody>
          <a:bodyPr wrap="none" rtlCol="0">
            <a:spAutoFit/>
          </a:bodyPr>
          <a:lstStyle/>
          <a:p>
            <a:r>
              <a:rPr lang="en-US" sz="2000" b="1" dirty="0">
                <a:solidFill>
                  <a:schemeClr val="bg1"/>
                </a:solidFill>
              </a:rPr>
              <a:t>South</a:t>
            </a:r>
            <a:endParaRPr lang="en-US" b="1" dirty="0">
              <a:solidFill>
                <a:schemeClr val="bg1"/>
              </a:solidFill>
            </a:endParaRPr>
          </a:p>
        </p:txBody>
      </p:sp>
      <p:sp>
        <p:nvSpPr>
          <p:cNvPr id="16" name="TextBox 15">
            <a:extLst>
              <a:ext uri="{FF2B5EF4-FFF2-40B4-BE49-F238E27FC236}">
                <a16:creationId xmlns:a16="http://schemas.microsoft.com/office/drawing/2014/main" id="{4FA8ABB6-D120-904B-8EE6-B556552BA6DB}"/>
              </a:ext>
            </a:extLst>
          </p:cNvPr>
          <p:cNvSpPr txBox="1"/>
          <p:nvPr/>
        </p:nvSpPr>
        <p:spPr>
          <a:xfrm>
            <a:off x="5740833" y="6205085"/>
            <a:ext cx="1312732" cy="400110"/>
          </a:xfrm>
          <a:prstGeom prst="rect">
            <a:avLst/>
          </a:prstGeom>
          <a:noFill/>
        </p:spPr>
        <p:txBody>
          <a:bodyPr wrap="none" rtlCol="0">
            <a:spAutoFit/>
          </a:bodyPr>
          <a:lstStyle/>
          <a:p>
            <a:r>
              <a:rPr lang="en-US" sz="2000" b="1" dirty="0">
                <a:solidFill>
                  <a:schemeClr val="bg1"/>
                </a:solidFill>
              </a:rPr>
              <a:t>Southwest</a:t>
            </a:r>
            <a:endParaRPr lang="en-US" b="1" dirty="0">
              <a:solidFill>
                <a:schemeClr val="bg1"/>
              </a:solidFill>
            </a:endParaRPr>
          </a:p>
        </p:txBody>
      </p:sp>
      <p:pic>
        <p:nvPicPr>
          <p:cNvPr id="6" name="Picture 5">
            <a:extLst>
              <a:ext uri="{FF2B5EF4-FFF2-40B4-BE49-F238E27FC236}">
                <a16:creationId xmlns:a16="http://schemas.microsoft.com/office/drawing/2014/main" id="{7498D731-CEEA-D44F-A214-993BA73BDB0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6852" y="2411691"/>
            <a:ext cx="3657600" cy="2743200"/>
          </a:xfrm>
          <a:prstGeom prst="rect">
            <a:avLst/>
          </a:prstGeom>
        </p:spPr>
      </p:pic>
    </p:spTree>
    <p:extLst>
      <p:ext uri="{BB962C8B-B14F-4D97-AF65-F5344CB8AC3E}">
        <p14:creationId xmlns:p14="http://schemas.microsoft.com/office/powerpoint/2010/main" val="730396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13F9D-93F6-8345-80C4-D3E72D69ADF4}"/>
              </a:ext>
            </a:extLst>
          </p:cNvPr>
          <p:cNvSpPr>
            <a:spLocks noGrp="1"/>
          </p:cNvSpPr>
          <p:nvPr>
            <p:ph type="title"/>
          </p:nvPr>
        </p:nvSpPr>
        <p:spPr/>
        <p:txBody>
          <a:bodyPr>
            <a:normAutofit fontScale="90000"/>
          </a:bodyPr>
          <a:lstStyle/>
          <a:p>
            <a:r>
              <a:rPr lang="en-US" dirty="0"/>
              <a:t>12 July 2019/DOY 193</a:t>
            </a:r>
            <a:br>
              <a:rPr lang="en-US" dirty="0"/>
            </a:br>
            <a:r>
              <a:rPr lang="en-US" dirty="0"/>
              <a:t>Barrow – </a:t>
            </a:r>
            <a:r>
              <a:rPr lang="en-US" dirty="0" err="1"/>
              <a:t>Atqasuk</a:t>
            </a:r>
            <a:r>
              <a:rPr lang="en-US" dirty="0"/>
              <a:t> – North Slope</a:t>
            </a:r>
          </a:p>
        </p:txBody>
      </p:sp>
      <p:pic>
        <p:nvPicPr>
          <p:cNvPr id="4" name="Picture 3" descr="AVIRIS-NG logo.png">
            <a:extLst>
              <a:ext uri="{FF2B5EF4-FFF2-40B4-BE49-F238E27FC236}">
                <a16:creationId xmlns:a16="http://schemas.microsoft.com/office/drawing/2014/main" id="{FBA8ECF5-A5E2-1244-8C7A-9928A6E1D2DA}"/>
              </a:ext>
            </a:extLst>
          </p:cNvPr>
          <p:cNvPicPr>
            <a:picLocks noChangeAspect="1"/>
          </p:cNvPicPr>
          <p:nvPr/>
        </p:nvPicPr>
        <p:blipFill>
          <a:blip r:embed="rId2">
            <a:alphaModFix amt="20000"/>
            <a:extLst>
              <a:ext uri="{28A0092B-C50C-407E-A947-70E740481C1C}">
                <a14:useLocalDpi xmlns:a14="http://schemas.microsoft.com/office/drawing/2010/main"/>
              </a:ext>
            </a:extLst>
          </a:blip>
          <a:stretch>
            <a:fillRect/>
          </a:stretch>
        </p:blipFill>
        <p:spPr>
          <a:xfrm>
            <a:off x="22843" y="1544216"/>
            <a:ext cx="12207240" cy="5287629"/>
          </a:xfrm>
          <a:prstGeom prst="rect">
            <a:avLst/>
          </a:prstGeom>
        </p:spPr>
      </p:pic>
      <p:sp>
        <p:nvSpPr>
          <p:cNvPr id="5" name="Content Placeholder 11">
            <a:extLst>
              <a:ext uri="{FF2B5EF4-FFF2-40B4-BE49-F238E27FC236}">
                <a16:creationId xmlns:a16="http://schemas.microsoft.com/office/drawing/2014/main" id="{E5A04331-46C8-7943-9BDF-1A0255A98F3F}"/>
              </a:ext>
            </a:extLst>
          </p:cNvPr>
          <p:cNvSpPr>
            <a:spLocks noGrp="1"/>
          </p:cNvSpPr>
          <p:nvPr>
            <p:ph idx="1"/>
          </p:nvPr>
        </p:nvSpPr>
        <p:spPr bwMode="auto">
          <a:xfrm>
            <a:off x="1710555" y="1540230"/>
            <a:ext cx="8280920" cy="403244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noAutofit/>
          </a:bodyPr>
          <a:lstStyle/>
          <a:p>
            <a:pPr marL="0" indent="0">
              <a:lnSpc>
                <a:spcPts val="1900"/>
              </a:lnSpc>
              <a:spcBef>
                <a:spcPct val="0"/>
              </a:spcBef>
              <a:spcAft>
                <a:spcPts val="900"/>
              </a:spcAft>
              <a:buNone/>
            </a:pPr>
            <a:r>
              <a:rPr lang="en-US" sz="2000" b="1" dirty="0">
                <a:latin typeface="Arial" charset="0"/>
                <a:ea typeface="Calibri" charset="0"/>
              </a:rPr>
              <a:t>Daily Summary</a:t>
            </a:r>
            <a:r>
              <a:rPr lang="en-US" sz="2000" dirty="0">
                <a:latin typeface="Arial" charset="0"/>
                <a:ea typeface="Calibri" charset="0"/>
              </a:rPr>
              <a:t>:</a:t>
            </a:r>
            <a:endParaRPr lang="en-US" sz="2000" u="sng" dirty="0"/>
          </a:p>
          <a:p>
            <a:r>
              <a:rPr lang="en-US" sz="2000" dirty="0"/>
              <a:t>Mostly clear with some high cirrus</a:t>
            </a:r>
          </a:p>
          <a:p>
            <a:r>
              <a:rPr lang="en-US" sz="2000" dirty="0"/>
              <a:t>Coastal fog and low clouds absent</a:t>
            </a:r>
          </a:p>
          <a:p>
            <a:r>
              <a:rPr lang="en-US" sz="2000" dirty="0"/>
              <a:t>Window fogged up on transit; landed in Barrow, </a:t>
            </a:r>
            <a:r>
              <a:rPr lang="en-US" sz="2000" dirty="0" err="1"/>
              <a:t>refuled</a:t>
            </a:r>
            <a:r>
              <a:rPr lang="en-US" sz="2000" dirty="0"/>
              <a:t>, cleared window and took off to obtain lines</a:t>
            </a:r>
          </a:p>
          <a:p>
            <a:r>
              <a:rPr lang="en-US" sz="2000" dirty="0"/>
              <a:t>Landed and </a:t>
            </a:r>
            <a:r>
              <a:rPr lang="en-US" sz="2000" dirty="0" err="1"/>
              <a:t>refuled</a:t>
            </a:r>
            <a:r>
              <a:rPr lang="en-US" sz="2000" dirty="0"/>
              <a:t> in Barrow 2</a:t>
            </a:r>
            <a:r>
              <a:rPr lang="en-US" sz="2000" baseline="30000" dirty="0"/>
              <a:t>nd</a:t>
            </a:r>
            <a:r>
              <a:rPr lang="en-US" sz="2000" dirty="0"/>
              <a:t> time; proceeded to collect other North Slope lines in Colville Delta, along Dalton Hwy, </a:t>
            </a:r>
            <a:r>
              <a:rPr lang="en-US" sz="2000" dirty="0" err="1"/>
              <a:t>Toolik</a:t>
            </a:r>
            <a:r>
              <a:rPr lang="en-US" sz="2000" dirty="0"/>
              <a:t> Lake</a:t>
            </a:r>
          </a:p>
          <a:p>
            <a:r>
              <a:rPr lang="en-US" sz="2000" dirty="0"/>
              <a:t>NEON AOP also operating at Barrow today</a:t>
            </a:r>
          </a:p>
          <a:p>
            <a:pPr lvl="1"/>
            <a:r>
              <a:rPr lang="en-US" sz="2000" dirty="0"/>
              <a:t>NEON 7/12/19 report: With great weather along the coast of the Arctic Ocean, the remaining 43 lines were collected at Barrow, completing coverage there. While conditions seemed to be as good as they get, there were a few very thin layers of cirrus and the conditions were conservatively deemed yellow, although nearly green</a:t>
            </a:r>
          </a:p>
          <a:p>
            <a:pPr lvl="1"/>
            <a:endParaRPr lang="en-US" sz="2000" dirty="0"/>
          </a:p>
        </p:txBody>
      </p:sp>
    </p:spTree>
    <p:extLst>
      <p:ext uri="{BB962C8B-B14F-4D97-AF65-F5344CB8AC3E}">
        <p14:creationId xmlns:p14="http://schemas.microsoft.com/office/powerpoint/2010/main" val="9778069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B4DC4-5BA2-D946-B888-4BE1E66E9CB1}"/>
              </a:ext>
            </a:extLst>
          </p:cNvPr>
          <p:cNvSpPr>
            <a:spLocks noGrp="1"/>
          </p:cNvSpPr>
          <p:nvPr>
            <p:ph type="title"/>
          </p:nvPr>
        </p:nvSpPr>
        <p:spPr/>
        <p:txBody>
          <a:bodyPr>
            <a:normAutofit fontScale="90000"/>
          </a:bodyPr>
          <a:lstStyle/>
          <a:p>
            <a:r>
              <a:rPr lang="en-US" dirty="0"/>
              <a:t>12 July 2019/DOY 193</a:t>
            </a:r>
            <a:br>
              <a:rPr lang="en-US" dirty="0"/>
            </a:br>
            <a:r>
              <a:rPr lang="en-US" dirty="0"/>
              <a:t>Barrow – </a:t>
            </a:r>
            <a:r>
              <a:rPr lang="en-US" dirty="0" err="1"/>
              <a:t>Atqasuk</a:t>
            </a:r>
            <a:r>
              <a:rPr lang="en-US" dirty="0"/>
              <a:t> – North Slope</a:t>
            </a:r>
          </a:p>
        </p:txBody>
      </p:sp>
      <p:sp>
        <p:nvSpPr>
          <p:cNvPr id="4" name="TextBox 3">
            <a:extLst>
              <a:ext uri="{FF2B5EF4-FFF2-40B4-BE49-F238E27FC236}">
                <a16:creationId xmlns:a16="http://schemas.microsoft.com/office/drawing/2014/main" id="{6839B9C1-28D8-8244-8019-D59011F314DF}"/>
              </a:ext>
            </a:extLst>
          </p:cNvPr>
          <p:cNvSpPr txBox="1"/>
          <p:nvPr/>
        </p:nvSpPr>
        <p:spPr>
          <a:xfrm rot="-5400000">
            <a:off x="-1281419" y="3598625"/>
            <a:ext cx="3187668" cy="369332"/>
          </a:xfrm>
          <a:prstGeom prst="rect">
            <a:avLst/>
          </a:prstGeom>
          <a:noFill/>
        </p:spPr>
        <p:txBody>
          <a:bodyPr wrap="none" rtlCol="0">
            <a:spAutoFit/>
          </a:bodyPr>
          <a:lstStyle/>
          <a:p>
            <a:r>
              <a:rPr lang="en-US" b="1" dirty="0" err="1"/>
              <a:t>Nuiqsut</a:t>
            </a:r>
            <a:r>
              <a:rPr lang="en-US" b="1" dirty="0"/>
              <a:t> – 1925 AKDT/0325 UTC</a:t>
            </a:r>
          </a:p>
        </p:txBody>
      </p:sp>
      <p:pic>
        <p:nvPicPr>
          <p:cNvPr id="7" name="Picture 6">
            <a:extLst>
              <a:ext uri="{FF2B5EF4-FFF2-40B4-BE49-F238E27FC236}">
                <a16:creationId xmlns:a16="http://schemas.microsoft.com/office/drawing/2014/main" id="{9D65A033-DE82-2A4B-B5D7-490558302E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9830" y="2633925"/>
            <a:ext cx="3657600" cy="2743200"/>
          </a:xfrm>
          <a:prstGeom prst="rect">
            <a:avLst/>
          </a:prstGeom>
        </p:spPr>
      </p:pic>
      <p:pic>
        <p:nvPicPr>
          <p:cNvPr id="5" name="Picture 4">
            <a:extLst>
              <a:ext uri="{FF2B5EF4-FFF2-40B4-BE49-F238E27FC236}">
                <a16:creationId xmlns:a16="http://schemas.microsoft.com/office/drawing/2014/main" id="{BA265D95-6057-7243-A87A-815AD7DC02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8400" y="1292808"/>
            <a:ext cx="3657600" cy="2743200"/>
          </a:xfrm>
          <a:prstGeom prst="rect">
            <a:avLst/>
          </a:prstGeom>
        </p:spPr>
      </p:pic>
      <p:pic>
        <p:nvPicPr>
          <p:cNvPr id="6" name="Picture 5">
            <a:extLst>
              <a:ext uri="{FF2B5EF4-FFF2-40B4-BE49-F238E27FC236}">
                <a16:creationId xmlns:a16="http://schemas.microsoft.com/office/drawing/2014/main" id="{6A27232B-227C-8940-89E0-02DCEDBF2C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18877" y="1292808"/>
            <a:ext cx="3657600" cy="2743200"/>
          </a:xfrm>
          <a:prstGeom prst="rect">
            <a:avLst/>
          </a:prstGeom>
        </p:spPr>
      </p:pic>
      <p:pic>
        <p:nvPicPr>
          <p:cNvPr id="8" name="Picture 7">
            <a:extLst>
              <a:ext uri="{FF2B5EF4-FFF2-40B4-BE49-F238E27FC236}">
                <a16:creationId xmlns:a16="http://schemas.microsoft.com/office/drawing/2014/main" id="{A0612774-C0F4-5A48-80B0-80DBF166AF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01233" y="4088091"/>
            <a:ext cx="3657600" cy="2743200"/>
          </a:xfrm>
          <a:prstGeom prst="rect">
            <a:avLst/>
          </a:prstGeom>
        </p:spPr>
      </p:pic>
      <p:pic>
        <p:nvPicPr>
          <p:cNvPr id="9" name="Picture 8">
            <a:extLst>
              <a:ext uri="{FF2B5EF4-FFF2-40B4-BE49-F238E27FC236}">
                <a16:creationId xmlns:a16="http://schemas.microsoft.com/office/drawing/2014/main" id="{0B6518E8-E9BB-714A-BE46-AE94ACF5CD5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68400" y="4088091"/>
            <a:ext cx="3657600" cy="2743200"/>
          </a:xfrm>
          <a:prstGeom prst="rect">
            <a:avLst/>
          </a:prstGeom>
        </p:spPr>
      </p:pic>
      <p:sp>
        <p:nvSpPr>
          <p:cNvPr id="10" name="TextBox 9">
            <a:extLst>
              <a:ext uri="{FF2B5EF4-FFF2-40B4-BE49-F238E27FC236}">
                <a16:creationId xmlns:a16="http://schemas.microsoft.com/office/drawing/2014/main" id="{D8DD4DD8-17BC-684E-9FB8-492DDDA2FC1A}"/>
              </a:ext>
            </a:extLst>
          </p:cNvPr>
          <p:cNvSpPr txBox="1"/>
          <p:nvPr/>
        </p:nvSpPr>
        <p:spPr>
          <a:xfrm>
            <a:off x="5740834" y="3480482"/>
            <a:ext cx="1312732" cy="400110"/>
          </a:xfrm>
          <a:prstGeom prst="rect">
            <a:avLst/>
          </a:prstGeom>
          <a:noFill/>
        </p:spPr>
        <p:txBody>
          <a:bodyPr wrap="none" rtlCol="0">
            <a:spAutoFit/>
          </a:bodyPr>
          <a:lstStyle/>
          <a:p>
            <a:r>
              <a:rPr lang="en-US" sz="2000" b="1" dirty="0">
                <a:solidFill>
                  <a:schemeClr val="bg1"/>
                </a:solidFill>
              </a:rPr>
              <a:t>Northwest</a:t>
            </a:r>
            <a:endParaRPr lang="en-US" b="1" dirty="0">
              <a:solidFill>
                <a:schemeClr val="bg1"/>
              </a:solidFill>
            </a:endParaRPr>
          </a:p>
        </p:txBody>
      </p:sp>
      <p:sp>
        <p:nvSpPr>
          <p:cNvPr id="11" name="TextBox 10">
            <a:extLst>
              <a:ext uri="{FF2B5EF4-FFF2-40B4-BE49-F238E27FC236}">
                <a16:creationId xmlns:a16="http://schemas.microsoft.com/office/drawing/2014/main" id="{441CC340-DC9F-B049-A126-1EA4CD669629}"/>
              </a:ext>
            </a:extLst>
          </p:cNvPr>
          <p:cNvSpPr txBox="1"/>
          <p:nvPr/>
        </p:nvSpPr>
        <p:spPr>
          <a:xfrm>
            <a:off x="9962865" y="3480482"/>
            <a:ext cx="620811" cy="400110"/>
          </a:xfrm>
          <a:prstGeom prst="rect">
            <a:avLst/>
          </a:prstGeom>
          <a:noFill/>
        </p:spPr>
        <p:txBody>
          <a:bodyPr wrap="none" rtlCol="0">
            <a:spAutoFit/>
          </a:bodyPr>
          <a:lstStyle/>
          <a:p>
            <a:r>
              <a:rPr lang="en-US" sz="2000" b="1" dirty="0">
                <a:solidFill>
                  <a:schemeClr val="bg1"/>
                </a:solidFill>
              </a:rPr>
              <a:t>East</a:t>
            </a:r>
            <a:endParaRPr lang="en-US" b="1" dirty="0">
              <a:solidFill>
                <a:schemeClr val="bg1"/>
              </a:solidFill>
            </a:endParaRPr>
          </a:p>
        </p:txBody>
      </p:sp>
      <p:sp>
        <p:nvSpPr>
          <p:cNvPr id="12" name="TextBox 11">
            <a:extLst>
              <a:ext uri="{FF2B5EF4-FFF2-40B4-BE49-F238E27FC236}">
                <a16:creationId xmlns:a16="http://schemas.microsoft.com/office/drawing/2014/main" id="{CB2BB1C9-1A53-644A-B64F-4220561B9C5F}"/>
              </a:ext>
            </a:extLst>
          </p:cNvPr>
          <p:cNvSpPr txBox="1"/>
          <p:nvPr/>
        </p:nvSpPr>
        <p:spPr>
          <a:xfrm>
            <a:off x="9937271" y="6259190"/>
            <a:ext cx="808235" cy="400110"/>
          </a:xfrm>
          <a:prstGeom prst="rect">
            <a:avLst/>
          </a:prstGeom>
          <a:noFill/>
        </p:spPr>
        <p:txBody>
          <a:bodyPr wrap="none" rtlCol="0">
            <a:spAutoFit/>
          </a:bodyPr>
          <a:lstStyle/>
          <a:p>
            <a:r>
              <a:rPr lang="en-US" sz="2000" b="1" dirty="0">
                <a:solidFill>
                  <a:schemeClr val="bg1"/>
                </a:solidFill>
              </a:rPr>
              <a:t>South</a:t>
            </a:r>
            <a:endParaRPr lang="en-US" b="1" dirty="0">
              <a:solidFill>
                <a:schemeClr val="bg1"/>
              </a:solidFill>
            </a:endParaRPr>
          </a:p>
        </p:txBody>
      </p:sp>
      <p:sp>
        <p:nvSpPr>
          <p:cNvPr id="13" name="TextBox 12">
            <a:extLst>
              <a:ext uri="{FF2B5EF4-FFF2-40B4-BE49-F238E27FC236}">
                <a16:creationId xmlns:a16="http://schemas.microsoft.com/office/drawing/2014/main" id="{F990A4C6-F6B9-3242-A026-E7302EE77A82}"/>
              </a:ext>
            </a:extLst>
          </p:cNvPr>
          <p:cNvSpPr txBox="1"/>
          <p:nvPr/>
        </p:nvSpPr>
        <p:spPr>
          <a:xfrm>
            <a:off x="5740833" y="6205085"/>
            <a:ext cx="1312732" cy="400110"/>
          </a:xfrm>
          <a:prstGeom prst="rect">
            <a:avLst/>
          </a:prstGeom>
          <a:noFill/>
        </p:spPr>
        <p:txBody>
          <a:bodyPr wrap="none" rtlCol="0">
            <a:spAutoFit/>
          </a:bodyPr>
          <a:lstStyle/>
          <a:p>
            <a:r>
              <a:rPr lang="en-US" sz="2000" b="1" dirty="0">
                <a:solidFill>
                  <a:schemeClr val="bg1"/>
                </a:solidFill>
              </a:rPr>
              <a:t>Southwest</a:t>
            </a:r>
            <a:endParaRPr lang="en-US" b="1" dirty="0">
              <a:solidFill>
                <a:schemeClr val="bg1"/>
              </a:solidFill>
            </a:endParaRPr>
          </a:p>
        </p:txBody>
      </p:sp>
    </p:spTree>
    <p:extLst>
      <p:ext uri="{BB962C8B-B14F-4D97-AF65-F5344CB8AC3E}">
        <p14:creationId xmlns:p14="http://schemas.microsoft.com/office/powerpoint/2010/main" val="3732556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B4DC4-5BA2-D946-B888-4BE1E66E9CB1}"/>
              </a:ext>
            </a:extLst>
          </p:cNvPr>
          <p:cNvSpPr>
            <a:spLocks noGrp="1"/>
          </p:cNvSpPr>
          <p:nvPr>
            <p:ph type="title"/>
          </p:nvPr>
        </p:nvSpPr>
        <p:spPr/>
        <p:txBody>
          <a:bodyPr>
            <a:normAutofit fontScale="90000"/>
          </a:bodyPr>
          <a:lstStyle/>
          <a:p>
            <a:r>
              <a:rPr lang="en-US" dirty="0"/>
              <a:t>12 July 2019/DOY 193</a:t>
            </a:r>
            <a:br>
              <a:rPr lang="en-US" dirty="0"/>
            </a:br>
            <a:r>
              <a:rPr lang="en-US" dirty="0"/>
              <a:t>Barrow – </a:t>
            </a:r>
            <a:r>
              <a:rPr lang="en-US" dirty="0" err="1"/>
              <a:t>Atqasuk</a:t>
            </a:r>
            <a:r>
              <a:rPr lang="en-US" dirty="0"/>
              <a:t> – North Slope</a:t>
            </a:r>
          </a:p>
        </p:txBody>
      </p:sp>
      <p:sp>
        <p:nvSpPr>
          <p:cNvPr id="4" name="TextBox 3">
            <a:extLst>
              <a:ext uri="{FF2B5EF4-FFF2-40B4-BE49-F238E27FC236}">
                <a16:creationId xmlns:a16="http://schemas.microsoft.com/office/drawing/2014/main" id="{6839B9C1-28D8-8244-8019-D59011F314DF}"/>
              </a:ext>
            </a:extLst>
          </p:cNvPr>
          <p:cNvSpPr txBox="1"/>
          <p:nvPr/>
        </p:nvSpPr>
        <p:spPr>
          <a:xfrm rot="-5400000">
            <a:off x="-1421875" y="3598625"/>
            <a:ext cx="3468578" cy="369332"/>
          </a:xfrm>
          <a:prstGeom prst="rect">
            <a:avLst/>
          </a:prstGeom>
          <a:noFill/>
        </p:spPr>
        <p:txBody>
          <a:bodyPr wrap="none" rtlCol="0">
            <a:spAutoFit/>
          </a:bodyPr>
          <a:lstStyle/>
          <a:p>
            <a:r>
              <a:rPr lang="en-US" b="1" dirty="0"/>
              <a:t>Deadhorse – 1924 AKDT/0324 UTC</a:t>
            </a:r>
          </a:p>
        </p:txBody>
      </p:sp>
      <p:pic>
        <p:nvPicPr>
          <p:cNvPr id="7" name="Picture 6">
            <a:extLst>
              <a:ext uri="{FF2B5EF4-FFF2-40B4-BE49-F238E27FC236}">
                <a16:creationId xmlns:a16="http://schemas.microsoft.com/office/drawing/2014/main" id="{0CF94080-0F38-924D-B69D-1614241898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4134" y="2686050"/>
            <a:ext cx="3657600" cy="2743200"/>
          </a:xfrm>
          <a:prstGeom prst="rect">
            <a:avLst/>
          </a:prstGeom>
        </p:spPr>
      </p:pic>
      <p:pic>
        <p:nvPicPr>
          <p:cNvPr id="5" name="Picture 4">
            <a:extLst>
              <a:ext uri="{FF2B5EF4-FFF2-40B4-BE49-F238E27FC236}">
                <a16:creationId xmlns:a16="http://schemas.microsoft.com/office/drawing/2014/main" id="{7DF9374D-2814-FF47-B985-38F507F64A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8400" y="1292808"/>
            <a:ext cx="3657600" cy="2743200"/>
          </a:xfrm>
          <a:prstGeom prst="rect">
            <a:avLst/>
          </a:prstGeom>
        </p:spPr>
      </p:pic>
      <p:pic>
        <p:nvPicPr>
          <p:cNvPr id="6" name="Picture 5">
            <a:extLst>
              <a:ext uri="{FF2B5EF4-FFF2-40B4-BE49-F238E27FC236}">
                <a16:creationId xmlns:a16="http://schemas.microsoft.com/office/drawing/2014/main" id="{96C22061-26A0-1743-9EF7-6A16BD447B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18877" y="1292808"/>
            <a:ext cx="3657600" cy="2743200"/>
          </a:xfrm>
          <a:prstGeom prst="rect">
            <a:avLst/>
          </a:prstGeom>
        </p:spPr>
      </p:pic>
      <p:pic>
        <p:nvPicPr>
          <p:cNvPr id="8" name="Picture 7">
            <a:extLst>
              <a:ext uri="{FF2B5EF4-FFF2-40B4-BE49-F238E27FC236}">
                <a16:creationId xmlns:a16="http://schemas.microsoft.com/office/drawing/2014/main" id="{4C5FC934-E259-F043-9A9F-DBEC9EDA71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01233" y="4088091"/>
            <a:ext cx="3657600" cy="2743200"/>
          </a:xfrm>
          <a:prstGeom prst="rect">
            <a:avLst/>
          </a:prstGeom>
        </p:spPr>
      </p:pic>
      <p:pic>
        <p:nvPicPr>
          <p:cNvPr id="9" name="Picture 8">
            <a:extLst>
              <a:ext uri="{FF2B5EF4-FFF2-40B4-BE49-F238E27FC236}">
                <a16:creationId xmlns:a16="http://schemas.microsoft.com/office/drawing/2014/main" id="{A17F1E15-EEAB-D44D-A91B-6683726CE6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68400" y="4088091"/>
            <a:ext cx="3657600" cy="2743200"/>
          </a:xfrm>
          <a:prstGeom prst="rect">
            <a:avLst/>
          </a:prstGeom>
        </p:spPr>
      </p:pic>
      <p:sp>
        <p:nvSpPr>
          <p:cNvPr id="10" name="TextBox 9">
            <a:extLst>
              <a:ext uri="{FF2B5EF4-FFF2-40B4-BE49-F238E27FC236}">
                <a16:creationId xmlns:a16="http://schemas.microsoft.com/office/drawing/2014/main" id="{9C436FAE-6139-9947-9A31-27B3B5A021BD}"/>
              </a:ext>
            </a:extLst>
          </p:cNvPr>
          <p:cNvSpPr txBox="1"/>
          <p:nvPr/>
        </p:nvSpPr>
        <p:spPr>
          <a:xfrm>
            <a:off x="5993081" y="3480482"/>
            <a:ext cx="808235" cy="400110"/>
          </a:xfrm>
          <a:prstGeom prst="rect">
            <a:avLst/>
          </a:prstGeom>
          <a:noFill/>
        </p:spPr>
        <p:txBody>
          <a:bodyPr wrap="none" rtlCol="0">
            <a:spAutoFit/>
          </a:bodyPr>
          <a:lstStyle/>
          <a:p>
            <a:r>
              <a:rPr lang="en-US" sz="2000" b="1" dirty="0">
                <a:solidFill>
                  <a:schemeClr val="bg1"/>
                </a:solidFill>
              </a:rPr>
              <a:t>North</a:t>
            </a:r>
            <a:endParaRPr lang="en-US" b="1" dirty="0">
              <a:solidFill>
                <a:schemeClr val="bg1"/>
              </a:solidFill>
            </a:endParaRPr>
          </a:p>
        </p:txBody>
      </p:sp>
      <p:sp>
        <p:nvSpPr>
          <p:cNvPr id="11" name="TextBox 10">
            <a:extLst>
              <a:ext uri="{FF2B5EF4-FFF2-40B4-BE49-F238E27FC236}">
                <a16:creationId xmlns:a16="http://schemas.microsoft.com/office/drawing/2014/main" id="{16F88A44-E4DB-7944-9ED9-9D6DE53529AD}"/>
              </a:ext>
            </a:extLst>
          </p:cNvPr>
          <p:cNvSpPr txBox="1"/>
          <p:nvPr/>
        </p:nvSpPr>
        <p:spPr>
          <a:xfrm>
            <a:off x="9962865" y="3480482"/>
            <a:ext cx="620811" cy="400110"/>
          </a:xfrm>
          <a:prstGeom prst="rect">
            <a:avLst/>
          </a:prstGeom>
          <a:noFill/>
        </p:spPr>
        <p:txBody>
          <a:bodyPr wrap="none" rtlCol="0">
            <a:spAutoFit/>
          </a:bodyPr>
          <a:lstStyle/>
          <a:p>
            <a:r>
              <a:rPr lang="en-US" sz="2000" b="1" dirty="0">
                <a:solidFill>
                  <a:schemeClr val="bg1"/>
                </a:solidFill>
              </a:rPr>
              <a:t>East</a:t>
            </a:r>
            <a:endParaRPr lang="en-US" b="1" dirty="0">
              <a:solidFill>
                <a:schemeClr val="bg1"/>
              </a:solidFill>
            </a:endParaRPr>
          </a:p>
        </p:txBody>
      </p:sp>
      <p:sp>
        <p:nvSpPr>
          <p:cNvPr id="12" name="TextBox 11">
            <a:extLst>
              <a:ext uri="{FF2B5EF4-FFF2-40B4-BE49-F238E27FC236}">
                <a16:creationId xmlns:a16="http://schemas.microsoft.com/office/drawing/2014/main" id="{154C6B09-456D-374D-9FEA-2E0E2848D9A2}"/>
              </a:ext>
            </a:extLst>
          </p:cNvPr>
          <p:cNvSpPr txBox="1"/>
          <p:nvPr/>
        </p:nvSpPr>
        <p:spPr>
          <a:xfrm>
            <a:off x="9937271" y="6259190"/>
            <a:ext cx="808235" cy="400110"/>
          </a:xfrm>
          <a:prstGeom prst="rect">
            <a:avLst/>
          </a:prstGeom>
          <a:noFill/>
        </p:spPr>
        <p:txBody>
          <a:bodyPr wrap="none" rtlCol="0">
            <a:spAutoFit/>
          </a:bodyPr>
          <a:lstStyle/>
          <a:p>
            <a:r>
              <a:rPr lang="en-US" sz="2000" b="1" dirty="0">
                <a:solidFill>
                  <a:schemeClr val="bg1"/>
                </a:solidFill>
              </a:rPr>
              <a:t>South</a:t>
            </a:r>
            <a:endParaRPr lang="en-US" b="1" dirty="0">
              <a:solidFill>
                <a:schemeClr val="bg1"/>
              </a:solidFill>
            </a:endParaRPr>
          </a:p>
        </p:txBody>
      </p:sp>
      <p:sp>
        <p:nvSpPr>
          <p:cNvPr id="13" name="TextBox 12">
            <a:extLst>
              <a:ext uri="{FF2B5EF4-FFF2-40B4-BE49-F238E27FC236}">
                <a16:creationId xmlns:a16="http://schemas.microsoft.com/office/drawing/2014/main" id="{D3C43A1C-5022-E642-B012-06F07ECEAA29}"/>
              </a:ext>
            </a:extLst>
          </p:cNvPr>
          <p:cNvSpPr txBox="1"/>
          <p:nvPr/>
        </p:nvSpPr>
        <p:spPr>
          <a:xfrm>
            <a:off x="5740833" y="6205085"/>
            <a:ext cx="1312732" cy="400110"/>
          </a:xfrm>
          <a:prstGeom prst="rect">
            <a:avLst/>
          </a:prstGeom>
          <a:noFill/>
        </p:spPr>
        <p:txBody>
          <a:bodyPr wrap="none" rtlCol="0">
            <a:spAutoFit/>
          </a:bodyPr>
          <a:lstStyle/>
          <a:p>
            <a:r>
              <a:rPr lang="en-US" sz="2000" b="1" dirty="0">
                <a:solidFill>
                  <a:schemeClr val="bg1"/>
                </a:solidFill>
              </a:rPr>
              <a:t>Southwest</a:t>
            </a:r>
            <a:endParaRPr lang="en-US" b="1" dirty="0">
              <a:solidFill>
                <a:schemeClr val="bg1"/>
              </a:solidFill>
            </a:endParaRPr>
          </a:p>
        </p:txBody>
      </p:sp>
    </p:spTree>
    <p:extLst>
      <p:ext uri="{BB962C8B-B14F-4D97-AF65-F5344CB8AC3E}">
        <p14:creationId xmlns:p14="http://schemas.microsoft.com/office/powerpoint/2010/main" val="3578570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37203-3C78-2345-A032-88F8CCC386CB}"/>
              </a:ext>
            </a:extLst>
          </p:cNvPr>
          <p:cNvSpPr>
            <a:spLocks noGrp="1"/>
          </p:cNvSpPr>
          <p:nvPr>
            <p:ph type="title"/>
          </p:nvPr>
        </p:nvSpPr>
        <p:spPr/>
        <p:txBody>
          <a:bodyPr>
            <a:normAutofit fontScale="90000"/>
          </a:bodyPr>
          <a:lstStyle/>
          <a:p>
            <a:r>
              <a:rPr lang="en-US" dirty="0"/>
              <a:t>12 July 2019/DOY 193</a:t>
            </a:r>
            <a:br>
              <a:rPr lang="en-US" dirty="0"/>
            </a:br>
            <a:r>
              <a:rPr lang="en-US" dirty="0"/>
              <a:t>Barrow – </a:t>
            </a:r>
            <a:r>
              <a:rPr lang="en-US" dirty="0" err="1"/>
              <a:t>Atqasuk</a:t>
            </a:r>
            <a:r>
              <a:rPr lang="en-US" dirty="0"/>
              <a:t> – North Slope</a:t>
            </a:r>
          </a:p>
        </p:txBody>
      </p:sp>
      <p:sp>
        <p:nvSpPr>
          <p:cNvPr id="4" name="TextBox 3">
            <a:extLst>
              <a:ext uri="{FF2B5EF4-FFF2-40B4-BE49-F238E27FC236}">
                <a16:creationId xmlns:a16="http://schemas.microsoft.com/office/drawing/2014/main" id="{5355D08F-7873-AE49-AF88-AEA056962BD1}"/>
              </a:ext>
            </a:extLst>
          </p:cNvPr>
          <p:cNvSpPr txBox="1"/>
          <p:nvPr/>
        </p:nvSpPr>
        <p:spPr>
          <a:xfrm rot="-5400000">
            <a:off x="-1661721" y="3598625"/>
            <a:ext cx="3948260" cy="369332"/>
          </a:xfrm>
          <a:prstGeom prst="rect">
            <a:avLst/>
          </a:prstGeom>
          <a:noFill/>
        </p:spPr>
        <p:txBody>
          <a:bodyPr wrap="none" rtlCol="0">
            <a:spAutoFit/>
          </a:bodyPr>
          <a:lstStyle/>
          <a:p>
            <a:r>
              <a:rPr lang="en-US" b="1" dirty="0" err="1"/>
              <a:t>Anuktuvuk</a:t>
            </a:r>
            <a:r>
              <a:rPr lang="en-US" b="1" dirty="0"/>
              <a:t> Pass – 1925 AKDT/0325 UTC</a:t>
            </a:r>
          </a:p>
        </p:txBody>
      </p:sp>
      <p:pic>
        <p:nvPicPr>
          <p:cNvPr id="6" name="Picture 5">
            <a:extLst>
              <a:ext uri="{FF2B5EF4-FFF2-40B4-BE49-F238E27FC236}">
                <a16:creationId xmlns:a16="http://schemas.microsoft.com/office/drawing/2014/main" id="{6A05EAFB-2437-4140-8241-041577B5B5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8327" y="2411691"/>
            <a:ext cx="3657600" cy="2743200"/>
          </a:xfrm>
          <a:prstGeom prst="rect">
            <a:avLst/>
          </a:prstGeom>
        </p:spPr>
      </p:pic>
      <p:pic>
        <p:nvPicPr>
          <p:cNvPr id="10" name="Picture 9">
            <a:extLst>
              <a:ext uri="{FF2B5EF4-FFF2-40B4-BE49-F238E27FC236}">
                <a16:creationId xmlns:a16="http://schemas.microsoft.com/office/drawing/2014/main" id="{DF8AA1D1-38F5-C54D-879A-DCCBF2EE29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8400" y="1292808"/>
            <a:ext cx="3657600" cy="2743200"/>
          </a:xfrm>
          <a:prstGeom prst="rect">
            <a:avLst/>
          </a:prstGeom>
        </p:spPr>
      </p:pic>
      <p:pic>
        <p:nvPicPr>
          <p:cNvPr id="11" name="Picture 10">
            <a:extLst>
              <a:ext uri="{FF2B5EF4-FFF2-40B4-BE49-F238E27FC236}">
                <a16:creationId xmlns:a16="http://schemas.microsoft.com/office/drawing/2014/main" id="{CC5E62D5-133C-0C49-9E9A-FC269838BB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18877" y="1292808"/>
            <a:ext cx="3657600" cy="2743200"/>
          </a:xfrm>
          <a:prstGeom prst="rect">
            <a:avLst/>
          </a:prstGeom>
        </p:spPr>
      </p:pic>
      <p:pic>
        <p:nvPicPr>
          <p:cNvPr id="12" name="Picture 11">
            <a:extLst>
              <a:ext uri="{FF2B5EF4-FFF2-40B4-BE49-F238E27FC236}">
                <a16:creationId xmlns:a16="http://schemas.microsoft.com/office/drawing/2014/main" id="{D3C40A68-2665-8346-B58E-63039D8BF8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01233" y="4088091"/>
            <a:ext cx="3657600" cy="2743200"/>
          </a:xfrm>
          <a:prstGeom prst="rect">
            <a:avLst/>
          </a:prstGeom>
        </p:spPr>
      </p:pic>
      <p:pic>
        <p:nvPicPr>
          <p:cNvPr id="13" name="Picture 12">
            <a:extLst>
              <a:ext uri="{FF2B5EF4-FFF2-40B4-BE49-F238E27FC236}">
                <a16:creationId xmlns:a16="http://schemas.microsoft.com/office/drawing/2014/main" id="{7ED27131-1740-0842-926B-9665ED3BE0A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68400" y="4088091"/>
            <a:ext cx="3657600" cy="2743200"/>
          </a:xfrm>
          <a:prstGeom prst="rect">
            <a:avLst/>
          </a:prstGeom>
        </p:spPr>
      </p:pic>
      <p:sp>
        <p:nvSpPr>
          <p:cNvPr id="14" name="TextBox 13">
            <a:extLst>
              <a:ext uri="{FF2B5EF4-FFF2-40B4-BE49-F238E27FC236}">
                <a16:creationId xmlns:a16="http://schemas.microsoft.com/office/drawing/2014/main" id="{06965ABE-AF91-0E4D-B3DE-7A3E4F9CA4CE}"/>
              </a:ext>
            </a:extLst>
          </p:cNvPr>
          <p:cNvSpPr txBox="1"/>
          <p:nvPr/>
        </p:nvSpPr>
        <p:spPr>
          <a:xfrm>
            <a:off x="5770907" y="3480482"/>
            <a:ext cx="1252587" cy="400110"/>
          </a:xfrm>
          <a:prstGeom prst="rect">
            <a:avLst/>
          </a:prstGeom>
          <a:noFill/>
        </p:spPr>
        <p:txBody>
          <a:bodyPr wrap="none" rtlCol="0">
            <a:spAutoFit/>
          </a:bodyPr>
          <a:lstStyle/>
          <a:p>
            <a:r>
              <a:rPr lang="en-US" sz="2000" b="1" dirty="0">
                <a:solidFill>
                  <a:schemeClr val="bg1"/>
                </a:solidFill>
              </a:rPr>
              <a:t>Northeast</a:t>
            </a:r>
            <a:endParaRPr lang="en-US" b="1" dirty="0">
              <a:solidFill>
                <a:schemeClr val="bg1"/>
              </a:solidFill>
            </a:endParaRPr>
          </a:p>
        </p:txBody>
      </p:sp>
      <p:sp>
        <p:nvSpPr>
          <p:cNvPr id="15" name="TextBox 14">
            <a:extLst>
              <a:ext uri="{FF2B5EF4-FFF2-40B4-BE49-F238E27FC236}">
                <a16:creationId xmlns:a16="http://schemas.microsoft.com/office/drawing/2014/main" id="{600976B1-4134-BA48-9062-D14ED7C06257}"/>
              </a:ext>
            </a:extLst>
          </p:cNvPr>
          <p:cNvSpPr txBox="1"/>
          <p:nvPr/>
        </p:nvSpPr>
        <p:spPr>
          <a:xfrm>
            <a:off x="9621384" y="3480482"/>
            <a:ext cx="1252587" cy="400110"/>
          </a:xfrm>
          <a:prstGeom prst="rect">
            <a:avLst/>
          </a:prstGeom>
          <a:noFill/>
        </p:spPr>
        <p:txBody>
          <a:bodyPr wrap="none" rtlCol="0">
            <a:spAutoFit/>
          </a:bodyPr>
          <a:lstStyle/>
          <a:p>
            <a:r>
              <a:rPr lang="en-US" sz="2000" b="1" dirty="0">
                <a:solidFill>
                  <a:schemeClr val="bg1"/>
                </a:solidFill>
              </a:rPr>
              <a:t>Southeast</a:t>
            </a:r>
            <a:endParaRPr lang="en-US" b="1" dirty="0">
              <a:solidFill>
                <a:schemeClr val="bg1"/>
              </a:solidFill>
            </a:endParaRPr>
          </a:p>
        </p:txBody>
      </p:sp>
      <p:sp>
        <p:nvSpPr>
          <p:cNvPr id="17" name="TextBox 16">
            <a:extLst>
              <a:ext uri="{FF2B5EF4-FFF2-40B4-BE49-F238E27FC236}">
                <a16:creationId xmlns:a16="http://schemas.microsoft.com/office/drawing/2014/main" id="{A3BAC854-4437-9845-B85F-28EAC08039BF}"/>
              </a:ext>
            </a:extLst>
          </p:cNvPr>
          <p:cNvSpPr txBox="1"/>
          <p:nvPr/>
        </p:nvSpPr>
        <p:spPr>
          <a:xfrm>
            <a:off x="9937271" y="6259190"/>
            <a:ext cx="808235" cy="400110"/>
          </a:xfrm>
          <a:prstGeom prst="rect">
            <a:avLst/>
          </a:prstGeom>
          <a:noFill/>
        </p:spPr>
        <p:txBody>
          <a:bodyPr wrap="none" rtlCol="0">
            <a:spAutoFit/>
          </a:bodyPr>
          <a:lstStyle/>
          <a:p>
            <a:r>
              <a:rPr lang="en-US" sz="2000" b="1" dirty="0">
                <a:solidFill>
                  <a:schemeClr val="bg1"/>
                </a:solidFill>
              </a:rPr>
              <a:t>South</a:t>
            </a:r>
            <a:endParaRPr lang="en-US" b="1" dirty="0">
              <a:solidFill>
                <a:schemeClr val="bg1"/>
              </a:solidFill>
            </a:endParaRPr>
          </a:p>
        </p:txBody>
      </p:sp>
      <p:sp>
        <p:nvSpPr>
          <p:cNvPr id="19" name="TextBox 18">
            <a:extLst>
              <a:ext uri="{FF2B5EF4-FFF2-40B4-BE49-F238E27FC236}">
                <a16:creationId xmlns:a16="http://schemas.microsoft.com/office/drawing/2014/main" id="{FF00A271-44FD-6643-8E77-B0E6C196BEB4}"/>
              </a:ext>
            </a:extLst>
          </p:cNvPr>
          <p:cNvSpPr txBox="1"/>
          <p:nvPr/>
        </p:nvSpPr>
        <p:spPr>
          <a:xfrm>
            <a:off x="5740833" y="6205085"/>
            <a:ext cx="1312732" cy="400110"/>
          </a:xfrm>
          <a:prstGeom prst="rect">
            <a:avLst/>
          </a:prstGeom>
          <a:noFill/>
        </p:spPr>
        <p:txBody>
          <a:bodyPr wrap="none" rtlCol="0">
            <a:spAutoFit/>
          </a:bodyPr>
          <a:lstStyle/>
          <a:p>
            <a:r>
              <a:rPr lang="en-US" sz="2000" b="1" dirty="0">
                <a:solidFill>
                  <a:schemeClr val="bg1"/>
                </a:solidFill>
              </a:rPr>
              <a:t>Southwest</a:t>
            </a:r>
            <a:endParaRPr lang="en-US" b="1" dirty="0">
              <a:solidFill>
                <a:schemeClr val="bg1"/>
              </a:solidFill>
            </a:endParaRPr>
          </a:p>
        </p:txBody>
      </p:sp>
    </p:spTree>
    <p:extLst>
      <p:ext uri="{BB962C8B-B14F-4D97-AF65-F5344CB8AC3E}">
        <p14:creationId xmlns:p14="http://schemas.microsoft.com/office/powerpoint/2010/main" val="858341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6DF01-9839-444D-BB47-9B3B5C6394F0}"/>
              </a:ext>
            </a:extLst>
          </p:cNvPr>
          <p:cNvSpPr>
            <a:spLocks noGrp="1"/>
          </p:cNvSpPr>
          <p:nvPr>
            <p:ph type="title"/>
          </p:nvPr>
        </p:nvSpPr>
        <p:spPr/>
        <p:txBody>
          <a:bodyPr>
            <a:normAutofit fontScale="90000"/>
          </a:bodyPr>
          <a:lstStyle/>
          <a:p>
            <a:r>
              <a:rPr lang="en-US" dirty="0"/>
              <a:t>12 July 2019/DOY 193</a:t>
            </a:r>
            <a:br>
              <a:rPr lang="en-US" dirty="0"/>
            </a:br>
            <a:r>
              <a:rPr lang="en-US" dirty="0"/>
              <a:t>Barrow – </a:t>
            </a:r>
            <a:r>
              <a:rPr lang="en-US" dirty="0" err="1"/>
              <a:t>Atqasuk</a:t>
            </a:r>
            <a:r>
              <a:rPr lang="en-US" dirty="0"/>
              <a:t> – North Slope</a:t>
            </a:r>
          </a:p>
        </p:txBody>
      </p:sp>
      <p:pic>
        <p:nvPicPr>
          <p:cNvPr id="6" name="Picture 5">
            <a:extLst>
              <a:ext uri="{FF2B5EF4-FFF2-40B4-BE49-F238E27FC236}">
                <a16:creationId xmlns:a16="http://schemas.microsoft.com/office/drawing/2014/main" id="{DA78EC1A-30C6-6F44-85A0-05D90CD4CA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11536" y="1345460"/>
            <a:ext cx="4116408" cy="2743200"/>
          </a:xfrm>
          <a:prstGeom prst="rect">
            <a:avLst/>
          </a:prstGeom>
        </p:spPr>
      </p:pic>
      <p:pic>
        <p:nvPicPr>
          <p:cNvPr id="9" name="Picture 8">
            <a:extLst>
              <a:ext uri="{FF2B5EF4-FFF2-40B4-BE49-F238E27FC236}">
                <a16:creationId xmlns:a16="http://schemas.microsoft.com/office/drawing/2014/main" id="{91EB18CB-F3B8-DD47-9830-5588D8EF69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961" y="1345460"/>
            <a:ext cx="3657600" cy="2743200"/>
          </a:xfrm>
          <a:prstGeom prst="rect">
            <a:avLst/>
          </a:prstGeom>
        </p:spPr>
      </p:pic>
      <p:pic>
        <p:nvPicPr>
          <p:cNvPr id="11" name="Picture 10">
            <a:extLst>
              <a:ext uri="{FF2B5EF4-FFF2-40B4-BE49-F238E27FC236}">
                <a16:creationId xmlns:a16="http://schemas.microsoft.com/office/drawing/2014/main" id="{4F263436-66E4-A745-A709-77F2DC742B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28255" y="1345460"/>
            <a:ext cx="4111588" cy="2743200"/>
          </a:xfrm>
          <a:prstGeom prst="rect">
            <a:avLst/>
          </a:prstGeom>
        </p:spPr>
      </p:pic>
      <p:pic>
        <p:nvPicPr>
          <p:cNvPr id="15" name="Picture 14">
            <a:extLst>
              <a:ext uri="{FF2B5EF4-FFF2-40B4-BE49-F238E27FC236}">
                <a16:creationId xmlns:a16="http://schemas.microsoft.com/office/drawing/2014/main" id="{F1F73317-0D0B-B54C-8877-EF18333DDB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961" y="4127870"/>
            <a:ext cx="3657600" cy="2743200"/>
          </a:xfrm>
          <a:prstGeom prst="rect">
            <a:avLst/>
          </a:prstGeom>
        </p:spPr>
      </p:pic>
      <p:pic>
        <p:nvPicPr>
          <p:cNvPr id="17" name="Picture 16">
            <a:extLst>
              <a:ext uri="{FF2B5EF4-FFF2-40B4-BE49-F238E27FC236}">
                <a16:creationId xmlns:a16="http://schemas.microsoft.com/office/drawing/2014/main" id="{FA2BC0AC-FA2A-2E4E-B663-02062A36859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14010" y="4127870"/>
            <a:ext cx="3657600" cy="2743200"/>
          </a:xfrm>
          <a:prstGeom prst="rect">
            <a:avLst/>
          </a:prstGeom>
        </p:spPr>
      </p:pic>
      <p:pic>
        <p:nvPicPr>
          <p:cNvPr id="4" name="Picture 3">
            <a:extLst>
              <a:ext uri="{FF2B5EF4-FFF2-40B4-BE49-F238E27FC236}">
                <a16:creationId xmlns:a16="http://schemas.microsoft.com/office/drawing/2014/main" id="{6E50BD7E-6A04-5E4E-829F-5D26AD71E75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29059" y="4088660"/>
            <a:ext cx="3657600" cy="2743200"/>
          </a:xfrm>
          <a:prstGeom prst="rect">
            <a:avLst/>
          </a:prstGeom>
        </p:spPr>
      </p:pic>
      <p:sp>
        <p:nvSpPr>
          <p:cNvPr id="5" name="TextBox 4">
            <a:extLst>
              <a:ext uri="{FF2B5EF4-FFF2-40B4-BE49-F238E27FC236}">
                <a16:creationId xmlns:a16="http://schemas.microsoft.com/office/drawing/2014/main" id="{DE102CA6-2AC3-154B-96DC-312D5864FDC3}"/>
              </a:ext>
            </a:extLst>
          </p:cNvPr>
          <p:cNvSpPr txBox="1"/>
          <p:nvPr/>
        </p:nvSpPr>
        <p:spPr>
          <a:xfrm>
            <a:off x="8690236" y="6072182"/>
            <a:ext cx="2535246" cy="646331"/>
          </a:xfrm>
          <a:prstGeom prst="rect">
            <a:avLst/>
          </a:prstGeom>
          <a:noFill/>
        </p:spPr>
        <p:txBody>
          <a:bodyPr wrap="none" rtlCol="0">
            <a:spAutoFit/>
          </a:bodyPr>
          <a:lstStyle/>
          <a:p>
            <a:pPr algn="ctr"/>
            <a:r>
              <a:rPr lang="en-US" b="1" dirty="0">
                <a:solidFill>
                  <a:schemeClr val="bg1"/>
                </a:solidFill>
              </a:rPr>
              <a:t>AWI POLAR-6 and N53W</a:t>
            </a:r>
          </a:p>
          <a:p>
            <a:pPr algn="ctr"/>
            <a:r>
              <a:rPr lang="en-US" b="1" dirty="0">
                <a:solidFill>
                  <a:schemeClr val="bg1"/>
                </a:solidFill>
              </a:rPr>
              <a:t>In Fairbanks</a:t>
            </a:r>
          </a:p>
        </p:txBody>
      </p:sp>
    </p:spTree>
    <p:extLst>
      <p:ext uri="{BB962C8B-B14F-4D97-AF65-F5344CB8AC3E}">
        <p14:creationId xmlns:p14="http://schemas.microsoft.com/office/powerpoint/2010/main" val="1241563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FC5BB-D5F5-3848-A8E6-9A75D291A05E}"/>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AF2E2BC-EF44-0C4C-83F3-1E6E9CB765D8}"/>
              </a:ext>
            </a:extLst>
          </p:cNvPr>
          <p:cNvPicPr>
            <a:picLocks noChangeAspect="1"/>
          </p:cNvPicPr>
          <p:nvPr/>
        </p:nvPicPr>
        <p:blipFill>
          <a:blip r:embed="rId3"/>
          <a:stretch>
            <a:fillRect/>
          </a:stretch>
        </p:blipFill>
        <p:spPr>
          <a:xfrm>
            <a:off x="-15240" y="0"/>
            <a:ext cx="12207240" cy="9155430"/>
          </a:xfrm>
          <a:prstGeom prst="rect">
            <a:avLst/>
          </a:prstGeom>
        </p:spPr>
      </p:pic>
    </p:spTree>
    <p:extLst>
      <p:ext uri="{BB962C8B-B14F-4D97-AF65-F5344CB8AC3E}">
        <p14:creationId xmlns:p14="http://schemas.microsoft.com/office/powerpoint/2010/main" val="3873448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9A1CD-5576-5643-B912-247512770F53}"/>
              </a:ext>
            </a:extLst>
          </p:cNvPr>
          <p:cNvSpPr>
            <a:spLocks noGrp="1"/>
          </p:cNvSpPr>
          <p:nvPr>
            <p:ph type="title"/>
          </p:nvPr>
        </p:nvSpPr>
        <p:spPr/>
        <p:txBody>
          <a:bodyPr>
            <a:normAutofit fontScale="90000"/>
          </a:bodyPr>
          <a:lstStyle/>
          <a:p>
            <a:r>
              <a:rPr lang="en-US" dirty="0"/>
              <a:t>12 July 2019/DOY 193</a:t>
            </a:r>
            <a:br>
              <a:rPr lang="en-US" dirty="0"/>
            </a:br>
            <a:r>
              <a:rPr lang="en-US" dirty="0"/>
              <a:t>Barrow – </a:t>
            </a:r>
            <a:r>
              <a:rPr lang="en-US" dirty="0" err="1"/>
              <a:t>Atqasuk</a:t>
            </a:r>
            <a:r>
              <a:rPr lang="en-US" dirty="0"/>
              <a:t> – North Slope</a:t>
            </a:r>
          </a:p>
        </p:txBody>
      </p:sp>
      <p:sp>
        <p:nvSpPr>
          <p:cNvPr id="4" name="Oval 3">
            <a:extLst>
              <a:ext uri="{FF2B5EF4-FFF2-40B4-BE49-F238E27FC236}">
                <a16:creationId xmlns:a16="http://schemas.microsoft.com/office/drawing/2014/main" id="{2F9F5DC9-6717-9340-9D1B-225859FC0B05}"/>
              </a:ext>
            </a:extLst>
          </p:cNvPr>
          <p:cNvSpPr/>
          <p:nvPr/>
        </p:nvSpPr>
        <p:spPr bwMode="auto">
          <a:xfrm>
            <a:off x="3257564" y="4182127"/>
            <a:ext cx="576064" cy="1152128"/>
          </a:xfrm>
          <a:prstGeom prst="ellipse">
            <a:avLst/>
          </a:prstGeom>
          <a:noFill/>
          <a:ln w="9525" cap="flat" cmpd="sng" algn="ctr">
            <a:noFill/>
            <a:prstDash val="solid"/>
            <a:round/>
            <a:headEnd type="none" w="med" len="med"/>
            <a:tailEnd type="none" w="med" len="med"/>
          </a:ln>
          <a:effectLst/>
        </p:spPr>
        <p:txBody>
          <a:bodyPr vert="horz" wrap="square" lIns="86210" tIns="43105" rIns="86210" bIns="43105" numCol="1" rtlCol="0" anchor="t" anchorCtr="0" compatLnSpc="1">
            <a:prstTxWarp prst="textNoShape">
              <a:avLst/>
            </a:prstTxWarp>
            <a:spAutoFit/>
          </a:bodyPr>
          <a:lstStyle/>
          <a:p>
            <a:pPr marL="0" marR="0" indent="0" algn="ctr" defTabSz="862013"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25" charset="0"/>
            </a:endParaRPr>
          </a:p>
        </p:txBody>
      </p:sp>
      <p:pic>
        <p:nvPicPr>
          <p:cNvPr id="13" name="Picture 12">
            <a:extLst>
              <a:ext uri="{FF2B5EF4-FFF2-40B4-BE49-F238E27FC236}">
                <a16:creationId xmlns:a16="http://schemas.microsoft.com/office/drawing/2014/main" id="{FB4E8820-38E6-E240-A91B-71542DB8C925}"/>
              </a:ext>
            </a:extLst>
          </p:cNvPr>
          <p:cNvPicPr>
            <a:picLocks noChangeAspect="1"/>
          </p:cNvPicPr>
          <p:nvPr/>
        </p:nvPicPr>
        <p:blipFill>
          <a:blip r:embed="rId3"/>
          <a:stretch>
            <a:fillRect/>
          </a:stretch>
        </p:blipFill>
        <p:spPr>
          <a:xfrm>
            <a:off x="370743" y="1237622"/>
            <a:ext cx="5486400" cy="5486400"/>
          </a:xfrm>
          <a:prstGeom prst="rect">
            <a:avLst/>
          </a:prstGeom>
        </p:spPr>
      </p:pic>
      <p:pic>
        <p:nvPicPr>
          <p:cNvPr id="5" name="Picture 4">
            <a:extLst>
              <a:ext uri="{FF2B5EF4-FFF2-40B4-BE49-F238E27FC236}">
                <a16:creationId xmlns:a16="http://schemas.microsoft.com/office/drawing/2014/main" id="{75C116E8-20E2-1249-A49E-447DE33987F4}"/>
              </a:ext>
            </a:extLst>
          </p:cNvPr>
          <p:cNvPicPr>
            <a:picLocks noChangeAspect="1"/>
          </p:cNvPicPr>
          <p:nvPr/>
        </p:nvPicPr>
        <p:blipFill>
          <a:blip r:embed="rId4"/>
          <a:stretch>
            <a:fillRect/>
          </a:stretch>
        </p:blipFill>
        <p:spPr>
          <a:xfrm>
            <a:off x="6249983" y="1237622"/>
            <a:ext cx="5486400" cy="5486400"/>
          </a:xfrm>
          <a:prstGeom prst="rect">
            <a:avLst/>
          </a:prstGeom>
        </p:spPr>
      </p:pic>
      <p:sp>
        <p:nvSpPr>
          <p:cNvPr id="6" name="TextBox 5">
            <a:extLst>
              <a:ext uri="{FF2B5EF4-FFF2-40B4-BE49-F238E27FC236}">
                <a16:creationId xmlns:a16="http://schemas.microsoft.com/office/drawing/2014/main" id="{C5121648-826A-3444-989F-2877768F2299}"/>
              </a:ext>
            </a:extLst>
          </p:cNvPr>
          <p:cNvSpPr txBox="1"/>
          <p:nvPr/>
        </p:nvSpPr>
        <p:spPr>
          <a:xfrm>
            <a:off x="8029549" y="5366193"/>
            <a:ext cx="3168352" cy="369332"/>
          </a:xfrm>
          <a:prstGeom prst="rect">
            <a:avLst/>
          </a:prstGeom>
          <a:noFill/>
        </p:spPr>
        <p:txBody>
          <a:bodyPr wrap="square" rtlCol="0">
            <a:spAutoFit/>
          </a:bodyPr>
          <a:lstStyle/>
          <a:p>
            <a:r>
              <a:rPr lang="en-US" b="1" dirty="0">
                <a:solidFill>
                  <a:srgbClr val="FFFFFF"/>
                </a:solidFill>
              </a:rPr>
              <a:t>IR 1957Z</a:t>
            </a:r>
          </a:p>
        </p:txBody>
      </p:sp>
      <p:sp>
        <p:nvSpPr>
          <p:cNvPr id="8" name="TextBox 7">
            <a:extLst>
              <a:ext uri="{FF2B5EF4-FFF2-40B4-BE49-F238E27FC236}">
                <a16:creationId xmlns:a16="http://schemas.microsoft.com/office/drawing/2014/main" id="{B2A0F0B0-C71F-964D-A82C-708122E56BCE}"/>
              </a:ext>
            </a:extLst>
          </p:cNvPr>
          <p:cNvSpPr txBox="1"/>
          <p:nvPr/>
        </p:nvSpPr>
        <p:spPr>
          <a:xfrm>
            <a:off x="1673388" y="5366193"/>
            <a:ext cx="3168352" cy="369332"/>
          </a:xfrm>
          <a:prstGeom prst="rect">
            <a:avLst/>
          </a:prstGeom>
          <a:noFill/>
        </p:spPr>
        <p:txBody>
          <a:bodyPr wrap="square" rtlCol="0">
            <a:spAutoFit/>
          </a:bodyPr>
          <a:lstStyle/>
          <a:p>
            <a:r>
              <a:rPr lang="en-US" b="1" dirty="0">
                <a:solidFill>
                  <a:srgbClr val="FFFFFF"/>
                </a:solidFill>
              </a:rPr>
              <a:t>Vis 1957Z</a:t>
            </a:r>
          </a:p>
        </p:txBody>
      </p:sp>
      <p:sp>
        <p:nvSpPr>
          <p:cNvPr id="9" name="Oval 8">
            <a:extLst>
              <a:ext uri="{FF2B5EF4-FFF2-40B4-BE49-F238E27FC236}">
                <a16:creationId xmlns:a16="http://schemas.microsoft.com/office/drawing/2014/main" id="{18079054-ED8D-374B-8F92-CAB9459DFE9F}"/>
              </a:ext>
            </a:extLst>
          </p:cNvPr>
          <p:cNvSpPr/>
          <p:nvPr/>
        </p:nvSpPr>
        <p:spPr bwMode="auto">
          <a:xfrm rot="18300000">
            <a:off x="1411234" y="1355411"/>
            <a:ext cx="914400" cy="914400"/>
          </a:xfrm>
          <a:prstGeom prst="ellipse">
            <a:avLst/>
          </a:prstGeom>
          <a:noFill/>
          <a:ln w="50800" cap="flat" cmpd="sng" algn="ctr">
            <a:solidFill>
              <a:srgbClr val="FFFF00"/>
            </a:solidFill>
            <a:prstDash val="solid"/>
            <a:round/>
            <a:headEnd type="none" w="med" len="med"/>
            <a:tailEnd type="none" w="med" len="med"/>
          </a:ln>
          <a:effectLst/>
        </p:spPr>
        <p:txBody>
          <a:bodyPr vert="horz" wrap="square" lIns="86210" tIns="43105" rIns="86210" bIns="43105" numCol="1" rtlCol="0" anchor="t" anchorCtr="0" compatLnSpc="1">
            <a:prstTxWarp prst="textNoShape">
              <a:avLst/>
            </a:prstTxWarp>
            <a:spAutoFit/>
          </a:bodyPr>
          <a:lstStyle/>
          <a:p>
            <a:pPr marL="0" marR="0" indent="0" algn="ctr" defTabSz="862013"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25" charset="0"/>
            </a:endParaRPr>
          </a:p>
        </p:txBody>
      </p:sp>
      <p:sp>
        <p:nvSpPr>
          <p:cNvPr id="10" name="Oval 9">
            <a:extLst>
              <a:ext uri="{FF2B5EF4-FFF2-40B4-BE49-F238E27FC236}">
                <a16:creationId xmlns:a16="http://schemas.microsoft.com/office/drawing/2014/main" id="{4B22810C-7E75-CF48-ADC1-0946F9A202AC}"/>
              </a:ext>
            </a:extLst>
          </p:cNvPr>
          <p:cNvSpPr/>
          <p:nvPr/>
        </p:nvSpPr>
        <p:spPr bwMode="auto">
          <a:xfrm rot="18300000">
            <a:off x="7235822" y="1355412"/>
            <a:ext cx="914400" cy="914400"/>
          </a:xfrm>
          <a:prstGeom prst="ellipse">
            <a:avLst/>
          </a:prstGeom>
          <a:noFill/>
          <a:ln w="50800" cap="flat" cmpd="sng" algn="ctr">
            <a:solidFill>
              <a:srgbClr val="FFFF00"/>
            </a:solidFill>
            <a:prstDash val="solid"/>
            <a:round/>
            <a:headEnd type="none" w="med" len="med"/>
            <a:tailEnd type="none" w="med" len="med"/>
          </a:ln>
          <a:effectLst/>
        </p:spPr>
        <p:txBody>
          <a:bodyPr vert="horz" wrap="square" lIns="86210" tIns="43105" rIns="86210" bIns="43105" numCol="1" rtlCol="0" anchor="t" anchorCtr="0" compatLnSpc="1">
            <a:prstTxWarp prst="textNoShape">
              <a:avLst/>
            </a:prstTxWarp>
            <a:spAutoFit/>
          </a:bodyPr>
          <a:lstStyle/>
          <a:p>
            <a:pPr marL="0" marR="0" indent="0" algn="ctr" defTabSz="862013"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25" charset="0"/>
            </a:endParaRPr>
          </a:p>
        </p:txBody>
      </p:sp>
    </p:spTree>
    <p:extLst>
      <p:ext uri="{BB962C8B-B14F-4D97-AF65-F5344CB8AC3E}">
        <p14:creationId xmlns:p14="http://schemas.microsoft.com/office/powerpoint/2010/main" val="913165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9F784A-38AA-3740-9F73-D24F06F3D1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207240" cy="6858000"/>
          </a:xfrm>
          <a:prstGeom prst="rect">
            <a:avLst/>
          </a:prstGeom>
        </p:spPr>
      </p:pic>
      <p:sp>
        <p:nvSpPr>
          <p:cNvPr id="14" name="TextBox 13">
            <a:extLst>
              <a:ext uri="{FF2B5EF4-FFF2-40B4-BE49-F238E27FC236}">
                <a16:creationId xmlns:a16="http://schemas.microsoft.com/office/drawing/2014/main" id="{8A438EA7-2500-6F4B-A6FF-90199DF3B68F}"/>
              </a:ext>
            </a:extLst>
          </p:cNvPr>
          <p:cNvSpPr txBox="1"/>
          <p:nvPr/>
        </p:nvSpPr>
        <p:spPr>
          <a:xfrm rot="-5400000">
            <a:off x="-595034" y="3674028"/>
            <a:ext cx="1602876" cy="369332"/>
          </a:xfrm>
          <a:prstGeom prst="rect">
            <a:avLst/>
          </a:prstGeom>
          <a:noFill/>
        </p:spPr>
        <p:txBody>
          <a:bodyPr wrap="none" rtlCol="0">
            <a:spAutoFit/>
          </a:bodyPr>
          <a:lstStyle/>
          <a:p>
            <a:pPr algn="ctr"/>
            <a:r>
              <a:rPr lang="en-US" b="1" dirty="0"/>
              <a:t>As-Flown Lines</a:t>
            </a:r>
          </a:p>
        </p:txBody>
      </p:sp>
      <p:sp>
        <p:nvSpPr>
          <p:cNvPr id="11" name="TextBox 10">
            <a:extLst>
              <a:ext uri="{FF2B5EF4-FFF2-40B4-BE49-F238E27FC236}">
                <a16:creationId xmlns:a16="http://schemas.microsoft.com/office/drawing/2014/main" id="{9561A5DA-F8CC-3C47-A5D7-BB08DE5DB97E}"/>
              </a:ext>
            </a:extLst>
          </p:cNvPr>
          <p:cNvSpPr txBox="1"/>
          <p:nvPr/>
        </p:nvSpPr>
        <p:spPr>
          <a:xfrm>
            <a:off x="4292788" y="1969496"/>
            <a:ext cx="676788" cy="369332"/>
          </a:xfrm>
          <a:prstGeom prst="rect">
            <a:avLst/>
          </a:prstGeom>
          <a:noFill/>
        </p:spPr>
        <p:txBody>
          <a:bodyPr wrap="none" rtlCol="0">
            <a:spAutoFit/>
          </a:bodyPr>
          <a:lstStyle/>
          <a:p>
            <a:pPr algn="ctr"/>
            <a:r>
              <a:rPr lang="en-US" b="1" dirty="0"/>
              <a:t>Leg 1</a:t>
            </a:r>
          </a:p>
        </p:txBody>
      </p:sp>
      <p:sp>
        <p:nvSpPr>
          <p:cNvPr id="15" name="TextBox 14">
            <a:extLst>
              <a:ext uri="{FF2B5EF4-FFF2-40B4-BE49-F238E27FC236}">
                <a16:creationId xmlns:a16="http://schemas.microsoft.com/office/drawing/2014/main" id="{CC538171-FF87-2D44-B09A-3D8684D6EA39}"/>
              </a:ext>
            </a:extLst>
          </p:cNvPr>
          <p:cNvSpPr txBox="1"/>
          <p:nvPr/>
        </p:nvSpPr>
        <p:spPr>
          <a:xfrm>
            <a:off x="3781636" y="283570"/>
            <a:ext cx="676788" cy="369332"/>
          </a:xfrm>
          <a:prstGeom prst="rect">
            <a:avLst/>
          </a:prstGeom>
          <a:noFill/>
        </p:spPr>
        <p:txBody>
          <a:bodyPr wrap="none" rtlCol="0">
            <a:spAutoFit/>
          </a:bodyPr>
          <a:lstStyle/>
          <a:p>
            <a:pPr algn="ctr"/>
            <a:r>
              <a:rPr lang="en-US" b="1" dirty="0"/>
              <a:t>Leg 2</a:t>
            </a:r>
          </a:p>
        </p:txBody>
      </p:sp>
      <p:sp>
        <p:nvSpPr>
          <p:cNvPr id="13" name="TextBox 12">
            <a:extLst>
              <a:ext uri="{FF2B5EF4-FFF2-40B4-BE49-F238E27FC236}">
                <a16:creationId xmlns:a16="http://schemas.microsoft.com/office/drawing/2014/main" id="{72DA4F82-BDB2-6345-8946-7DB476A6E5C9}"/>
              </a:ext>
            </a:extLst>
          </p:cNvPr>
          <p:cNvSpPr txBox="1"/>
          <p:nvPr/>
        </p:nvSpPr>
        <p:spPr>
          <a:xfrm>
            <a:off x="7348749" y="1421808"/>
            <a:ext cx="676788" cy="369332"/>
          </a:xfrm>
          <a:prstGeom prst="rect">
            <a:avLst/>
          </a:prstGeom>
          <a:noFill/>
        </p:spPr>
        <p:txBody>
          <a:bodyPr wrap="none" rtlCol="0">
            <a:spAutoFit/>
          </a:bodyPr>
          <a:lstStyle/>
          <a:p>
            <a:pPr algn="ctr"/>
            <a:r>
              <a:rPr lang="en-US" b="1" dirty="0"/>
              <a:t>Leg 3</a:t>
            </a:r>
          </a:p>
        </p:txBody>
      </p:sp>
    </p:spTree>
    <p:extLst>
      <p:ext uri="{BB962C8B-B14F-4D97-AF65-F5344CB8AC3E}">
        <p14:creationId xmlns:p14="http://schemas.microsoft.com/office/powerpoint/2010/main" val="4029006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B35714-2C83-944E-8FA9-BABCFBD0FB1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32169" y="1300164"/>
            <a:ext cx="5685295" cy="5486400"/>
          </a:xfrm>
          <a:prstGeom prst="rect">
            <a:avLst/>
          </a:prstGeom>
        </p:spPr>
      </p:pic>
      <p:sp>
        <p:nvSpPr>
          <p:cNvPr id="2" name="Title 1">
            <a:extLst>
              <a:ext uri="{FF2B5EF4-FFF2-40B4-BE49-F238E27FC236}">
                <a16:creationId xmlns:a16="http://schemas.microsoft.com/office/drawing/2014/main" id="{2C4FE937-E5FB-ED4E-A3D2-76CC89181F2F}"/>
              </a:ext>
            </a:extLst>
          </p:cNvPr>
          <p:cNvSpPr>
            <a:spLocks noGrp="1"/>
          </p:cNvSpPr>
          <p:nvPr>
            <p:ph type="title"/>
          </p:nvPr>
        </p:nvSpPr>
        <p:spPr/>
        <p:txBody>
          <a:bodyPr>
            <a:normAutofit fontScale="90000"/>
          </a:bodyPr>
          <a:lstStyle/>
          <a:p>
            <a:r>
              <a:rPr lang="en-US" dirty="0"/>
              <a:t>12 July 2019/DOY 193</a:t>
            </a:r>
            <a:br>
              <a:rPr lang="en-US" dirty="0"/>
            </a:br>
            <a:r>
              <a:rPr lang="en-US" dirty="0"/>
              <a:t>Barrow – </a:t>
            </a:r>
            <a:r>
              <a:rPr lang="en-US" dirty="0" err="1"/>
              <a:t>Atqasuk</a:t>
            </a:r>
            <a:r>
              <a:rPr lang="en-US" dirty="0"/>
              <a:t> – North Slope</a:t>
            </a:r>
          </a:p>
        </p:txBody>
      </p:sp>
      <p:pic>
        <p:nvPicPr>
          <p:cNvPr id="8" name="Picture 7">
            <a:extLst>
              <a:ext uri="{FF2B5EF4-FFF2-40B4-BE49-F238E27FC236}">
                <a16:creationId xmlns:a16="http://schemas.microsoft.com/office/drawing/2014/main" id="{D20DC8D2-C8FE-FB48-A6B3-29E1FA44677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32268" y="1300164"/>
            <a:ext cx="3357563" cy="5486400"/>
          </a:xfrm>
          <a:prstGeom prst="rect">
            <a:avLst/>
          </a:prstGeom>
        </p:spPr>
      </p:pic>
      <p:sp>
        <p:nvSpPr>
          <p:cNvPr id="9" name="TextBox 8">
            <a:extLst>
              <a:ext uri="{FF2B5EF4-FFF2-40B4-BE49-F238E27FC236}">
                <a16:creationId xmlns:a16="http://schemas.microsoft.com/office/drawing/2014/main" id="{638D1CA6-3D72-9644-9FA5-8C409E675365}"/>
              </a:ext>
            </a:extLst>
          </p:cNvPr>
          <p:cNvSpPr txBox="1"/>
          <p:nvPr/>
        </p:nvSpPr>
        <p:spPr>
          <a:xfrm>
            <a:off x="8044447" y="5781423"/>
            <a:ext cx="2333203" cy="646331"/>
          </a:xfrm>
          <a:prstGeom prst="rect">
            <a:avLst/>
          </a:prstGeom>
          <a:noFill/>
        </p:spPr>
        <p:txBody>
          <a:bodyPr wrap="none" rtlCol="0">
            <a:spAutoFit/>
          </a:bodyPr>
          <a:lstStyle/>
          <a:p>
            <a:pPr algn="ctr"/>
            <a:r>
              <a:rPr lang="en-US" b="1" dirty="0">
                <a:solidFill>
                  <a:schemeClr val="bg1"/>
                </a:solidFill>
              </a:rPr>
              <a:t>Barrow - </a:t>
            </a:r>
            <a:r>
              <a:rPr lang="en-US" b="1" dirty="0" err="1">
                <a:solidFill>
                  <a:schemeClr val="bg1"/>
                </a:solidFill>
              </a:rPr>
              <a:t>Atqasuk</a:t>
            </a:r>
            <a:r>
              <a:rPr lang="en-US" b="1" dirty="0">
                <a:solidFill>
                  <a:schemeClr val="bg1"/>
                </a:solidFill>
              </a:rPr>
              <a:t> Area</a:t>
            </a:r>
          </a:p>
          <a:p>
            <a:pPr algn="ctr"/>
            <a:r>
              <a:rPr lang="en-US" b="1" dirty="0">
                <a:solidFill>
                  <a:schemeClr val="bg1"/>
                </a:solidFill>
              </a:rPr>
              <a:t>As-Flown Lines</a:t>
            </a:r>
          </a:p>
        </p:txBody>
      </p:sp>
      <p:sp>
        <p:nvSpPr>
          <p:cNvPr id="10" name="TextBox 9">
            <a:extLst>
              <a:ext uri="{FF2B5EF4-FFF2-40B4-BE49-F238E27FC236}">
                <a16:creationId xmlns:a16="http://schemas.microsoft.com/office/drawing/2014/main" id="{CA4B4D5F-6D1F-404A-ADA2-FD3079554996}"/>
              </a:ext>
            </a:extLst>
          </p:cNvPr>
          <p:cNvSpPr txBox="1"/>
          <p:nvPr/>
        </p:nvSpPr>
        <p:spPr>
          <a:xfrm>
            <a:off x="2139792" y="5582875"/>
            <a:ext cx="2333203" cy="646331"/>
          </a:xfrm>
          <a:prstGeom prst="rect">
            <a:avLst/>
          </a:prstGeom>
          <a:noFill/>
        </p:spPr>
        <p:txBody>
          <a:bodyPr wrap="none" rtlCol="0">
            <a:spAutoFit/>
          </a:bodyPr>
          <a:lstStyle/>
          <a:p>
            <a:pPr algn="ctr"/>
            <a:r>
              <a:rPr lang="en-US" b="1" dirty="0">
                <a:solidFill>
                  <a:schemeClr val="bg1"/>
                </a:solidFill>
              </a:rPr>
              <a:t>Barrow - </a:t>
            </a:r>
            <a:r>
              <a:rPr lang="en-US" b="1" dirty="0" err="1">
                <a:solidFill>
                  <a:schemeClr val="bg1"/>
                </a:solidFill>
              </a:rPr>
              <a:t>Atqasuk</a:t>
            </a:r>
            <a:r>
              <a:rPr lang="en-US" b="1" dirty="0">
                <a:solidFill>
                  <a:schemeClr val="bg1"/>
                </a:solidFill>
              </a:rPr>
              <a:t> Area</a:t>
            </a:r>
          </a:p>
          <a:p>
            <a:pPr algn="ctr"/>
            <a:r>
              <a:rPr lang="en-US" b="1" dirty="0">
                <a:solidFill>
                  <a:schemeClr val="bg1"/>
                </a:solidFill>
              </a:rPr>
              <a:t>Planned Flight Lines</a:t>
            </a:r>
          </a:p>
        </p:txBody>
      </p:sp>
      <p:sp>
        <p:nvSpPr>
          <p:cNvPr id="7" name="Rectangle 6">
            <a:extLst>
              <a:ext uri="{FF2B5EF4-FFF2-40B4-BE49-F238E27FC236}">
                <a16:creationId xmlns:a16="http://schemas.microsoft.com/office/drawing/2014/main" id="{CAA56809-742E-294E-A966-FBE6BD010A77}"/>
              </a:ext>
            </a:extLst>
          </p:cNvPr>
          <p:cNvSpPr/>
          <p:nvPr/>
        </p:nvSpPr>
        <p:spPr>
          <a:xfrm>
            <a:off x="3306394" y="2967335"/>
            <a:ext cx="5579221" cy="2215991"/>
          </a:xfrm>
          <a:prstGeom prst="rect">
            <a:avLst/>
          </a:prstGeom>
          <a:noFill/>
        </p:spPr>
        <p:txBody>
          <a:bodyPr wrap="none" lIns="91440" tIns="45720" rIns="91440" bIns="45720">
            <a:spAutoFit/>
          </a:bodyPr>
          <a:lstStyle/>
          <a:p>
            <a:pPr algn="ctr"/>
            <a:r>
              <a:rPr lang="en-US" sz="138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Update</a:t>
            </a:r>
            <a:endParaRPr lang="en-US" sz="5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386139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1A17D47-DED1-B749-90C3-9BC5AB891C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829028" y="697076"/>
            <a:ext cx="1828800" cy="9051342"/>
          </a:xfrm>
          <a:prstGeom prst="rect">
            <a:avLst/>
          </a:prstGeom>
        </p:spPr>
      </p:pic>
      <p:pic>
        <p:nvPicPr>
          <p:cNvPr id="7" name="Picture 6">
            <a:extLst>
              <a:ext uri="{FF2B5EF4-FFF2-40B4-BE49-F238E27FC236}">
                <a16:creationId xmlns:a16="http://schemas.microsoft.com/office/drawing/2014/main" id="{A3D8230B-6F86-9747-84A9-7C593B2892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3855746" y="-1215045"/>
            <a:ext cx="1828800" cy="9104776"/>
          </a:xfrm>
          <a:prstGeom prst="rect">
            <a:avLst/>
          </a:prstGeom>
        </p:spPr>
      </p:pic>
      <p:sp>
        <p:nvSpPr>
          <p:cNvPr id="2" name="Title 1">
            <a:extLst>
              <a:ext uri="{FF2B5EF4-FFF2-40B4-BE49-F238E27FC236}">
                <a16:creationId xmlns:a16="http://schemas.microsoft.com/office/drawing/2014/main" id="{DDAA78AE-0453-EF42-8B25-FE04ADC67836}"/>
              </a:ext>
            </a:extLst>
          </p:cNvPr>
          <p:cNvSpPr>
            <a:spLocks noGrp="1"/>
          </p:cNvSpPr>
          <p:nvPr>
            <p:ph type="title"/>
          </p:nvPr>
        </p:nvSpPr>
        <p:spPr/>
        <p:txBody>
          <a:bodyPr>
            <a:normAutofit fontScale="90000"/>
          </a:bodyPr>
          <a:lstStyle/>
          <a:p>
            <a:r>
              <a:rPr lang="en-US" dirty="0"/>
              <a:t>12 July 2019/DOY 193</a:t>
            </a:r>
            <a:br>
              <a:rPr lang="en-US" dirty="0"/>
            </a:br>
            <a:r>
              <a:rPr lang="en-US" dirty="0"/>
              <a:t>Barrow – </a:t>
            </a:r>
            <a:r>
              <a:rPr lang="en-US" dirty="0" err="1"/>
              <a:t>Atqasuk</a:t>
            </a:r>
            <a:r>
              <a:rPr lang="en-US" dirty="0"/>
              <a:t> – North Slope</a:t>
            </a:r>
          </a:p>
        </p:txBody>
      </p:sp>
      <p:sp>
        <p:nvSpPr>
          <p:cNvPr id="4" name="TextBox 3">
            <a:extLst>
              <a:ext uri="{FF2B5EF4-FFF2-40B4-BE49-F238E27FC236}">
                <a16:creationId xmlns:a16="http://schemas.microsoft.com/office/drawing/2014/main" id="{4EC6E877-DB51-9F4F-B522-AC5931010AB5}"/>
              </a:ext>
            </a:extLst>
          </p:cNvPr>
          <p:cNvSpPr txBox="1"/>
          <p:nvPr/>
        </p:nvSpPr>
        <p:spPr>
          <a:xfrm>
            <a:off x="217758" y="1311475"/>
            <a:ext cx="8591872" cy="1169551"/>
          </a:xfrm>
          <a:prstGeom prst="rect">
            <a:avLst/>
          </a:prstGeom>
          <a:noFill/>
        </p:spPr>
        <p:txBody>
          <a:bodyPr wrap="square" rtlCol="0">
            <a:spAutoFit/>
          </a:bodyPr>
          <a:lstStyle/>
          <a:p>
            <a:pPr algn="l"/>
            <a:r>
              <a:rPr lang="en-US" dirty="0"/>
              <a:t>AVIRIS-NG Quick-look products</a:t>
            </a:r>
            <a:endParaRPr lang="en-US" sz="1600" dirty="0"/>
          </a:p>
          <a:p>
            <a:r>
              <a:rPr lang="en-US" sz="1600" b="1" u="sng" dirty="0">
                <a:hlinkClick r:id="rId5"/>
              </a:rPr>
              <a:t>https://avirisng.jpl.nasa.gov/cgi/flights.cgi?step=view_flightlog&amp;flight_id=ang20190712t</a:t>
            </a:r>
            <a:r>
              <a:rPr lang="en-US" sz="1600" b="1" dirty="0"/>
              <a:t>  </a:t>
            </a:r>
            <a:endParaRPr lang="en-US" sz="1600" dirty="0"/>
          </a:p>
          <a:p>
            <a:r>
              <a:rPr lang="en-US" sz="1600" dirty="0">
                <a:ea typeface="Calibri" charset="0"/>
              </a:rPr>
              <a:t>A. Line </a:t>
            </a:r>
            <a:r>
              <a:rPr lang="en-US" dirty="0">
                <a:hlinkClick r:id="rId6" tooltip="AVIRIS-NG Quicklook: ang20190712t211107_geo.jpeg"/>
              </a:rPr>
              <a:t>Barrow_L004_FL175</a:t>
            </a:r>
            <a:r>
              <a:rPr lang="en-US" sz="1600" dirty="0"/>
              <a:t> </a:t>
            </a:r>
            <a:r>
              <a:rPr lang="en-US" sz="1600" dirty="0">
                <a:ea typeface="Calibri" charset="0"/>
              </a:rPr>
              <a:t>, ang20190712t211107_geo : Barrow grid</a:t>
            </a:r>
          </a:p>
          <a:p>
            <a:r>
              <a:rPr lang="en-US" sz="1600" dirty="0">
                <a:ea typeface="Calibri" charset="0"/>
              </a:rPr>
              <a:t>B. Line </a:t>
            </a:r>
            <a:r>
              <a:rPr lang="en-US" dirty="0">
                <a:hlinkClick r:id="rId7" tooltip="AVIRIS-NG Quicklook: ang20190712t211646_geo.jpeg"/>
              </a:rPr>
              <a:t>Barrow_L003_FL175</a:t>
            </a:r>
            <a:r>
              <a:rPr lang="en-US" sz="1600" dirty="0"/>
              <a:t> </a:t>
            </a:r>
            <a:r>
              <a:rPr lang="en-US" sz="1600" dirty="0">
                <a:ea typeface="Calibri" charset="0"/>
              </a:rPr>
              <a:t>, ang20190712t211646_geo : Barrow grid</a:t>
            </a:r>
          </a:p>
        </p:txBody>
      </p:sp>
      <p:sp>
        <p:nvSpPr>
          <p:cNvPr id="6" name="TextBox 5">
            <a:extLst>
              <a:ext uri="{FF2B5EF4-FFF2-40B4-BE49-F238E27FC236}">
                <a16:creationId xmlns:a16="http://schemas.microsoft.com/office/drawing/2014/main" id="{D65806CB-9F1F-DC41-9918-6C831786F0BF}"/>
              </a:ext>
            </a:extLst>
          </p:cNvPr>
          <p:cNvSpPr txBox="1"/>
          <p:nvPr/>
        </p:nvSpPr>
        <p:spPr>
          <a:xfrm>
            <a:off x="217758" y="2422943"/>
            <a:ext cx="360370" cy="400110"/>
          </a:xfrm>
          <a:prstGeom prst="rect">
            <a:avLst/>
          </a:prstGeom>
          <a:noFill/>
        </p:spPr>
        <p:txBody>
          <a:bodyPr wrap="none" rtlCol="0">
            <a:spAutoFit/>
          </a:bodyPr>
          <a:lstStyle/>
          <a:p>
            <a:r>
              <a:rPr lang="en-US" b="1" dirty="0">
                <a:solidFill>
                  <a:srgbClr val="FFFFFF"/>
                </a:solidFill>
              </a:rPr>
              <a:t>A</a:t>
            </a:r>
          </a:p>
        </p:txBody>
      </p:sp>
      <p:sp>
        <p:nvSpPr>
          <p:cNvPr id="8" name="TextBox 7">
            <a:extLst>
              <a:ext uri="{FF2B5EF4-FFF2-40B4-BE49-F238E27FC236}">
                <a16:creationId xmlns:a16="http://schemas.microsoft.com/office/drawing/2014/main" id="{07D8D93D-A6CE-6341-9C25-FCB7353A984D}"/>
              </a:ext>
            </a:extLst>
          </p:cNvPr>
          <p:cNvSpPr txBox="1"/>
          <p:nvPr/>
        </p:nvSpPr>
        <p:spPr>
          <a:xfrm>
            <a:off x="217758" y="4292301"/>
            <a:ext cx="369888" cy="400110"/>
          </a:xfrm>
          <a:prstGeom prst="rect">
            <a:avLst/>
          </a:prstGeom>
          <a:noFill/>
        </p:spPr>
        <p:txBody>
          <a:bodyPr wrap="none" rtlCol="0">
            <a:spAutoFit/>
          </a:bodyPr>
          <a:lstStyle/>
          <a:p>
            <a:r>
              <a:rPr lang="en-US" b="1" dirty="0">
                <a:solidFill>
                  <a:srgbClr val="FFFFFF"/>
                </a:solidFill>
              </a:rPr>
              <a:t>B</a:t>
            </a:r>
          </a:p>
        </p:txBody>
      </p:sp>
      <p:sp>
        <p:nvSpPr>
          <p:cNvPr id="9" name="TextBox 8">
            <a:extLst>
              <a:ext uri="{FF2B5EF4-FFF2-40B4-BE49-F238E27FC236}">
                <a16:creationId xmlns:a16="http://schemas.microsoft.com/office/drawing/2014/main" id="{F3DB952A-5196-4349-A8C2-6DABDD1414AA}"/>
              </a:ext>
            </a:extLst>
          </p:cNvPr>
          <p:cNvSpPr txBox="1"/>
          <p:nvPr/>
        </p:nvSpPr>
        <p:spPr>
          <a:xfrm>
            <a:off x="370158" y="6177705"/>
            <a:ext cx="8272536" cy="584775"/>
          </a:xfrm>
          <a:prstGeom prst="rect">
            <a:avLst/>
          </a:prstGeom>
          <a:noFill/>
        </p:spPr>
        <p:txBody>
          <a:bodyPr wrap="square" rtlCol="0">
            <a:spAutoFit/>
          </a:bodyPr>
          <a:lstStyle/>
          <a:p>
            <a:pPr algn="l">
              <a:spcAft>
                <a:spcPts val="0"/>
              </a:spcAft>
            </a:pPr>
            <a:r>
              <a:rPr lang="en-US" sz="1600" b="1" dirty="0">
                <a:ea typeface="Calibri" charset="0"/>
              </a:rPr>
              <a:t>A</a:t>
            </a:r>
            <a:r>
              <a:rPr lang="en-US" sz="1600" dirty="0">
                <a:ea typeface="Calibri" charset="0"/>
              </a:rPr>
              <a:t>. </a:t>
            </a:r>
            <a:r>
              <a:rPr lang="en-US" sz="1600" dirty="0">
                <a:solidFill>
                  <a:srgbClr val="000000"/>
                </a:solidFill>
                <a:ea typeface="Calibri" charset="0"/>
              </a:rPr>
              <a:t>Amazing imagery of Admiralty Bay</a:t>
            </a:r>
          </a:p>
          <a:p>
            <a:r>
              <a:rPr lang="en-US" sz="1600" b="1" dirty="0">
                <a:solidFill>
                  <a:srgbClr val="000000"/>
                </a:solidFill>
                <a:ea typeface="Calibri" charset="0"/>
              </a:rPr>
              <a:t>B</a:t>
            </a:r>
            <a:r>
              <a:rPr lang="en-US" sz="1600" dirty="0">
                <a:solidFill>
                  <a:srgbClr val="000000"/>
                </a:solidFill>
                <a:ea typeface="Calibri" charset="0"/>
              </a:rPr>
              <a:t>. Amazing imagery of Admiralty Bay</a:t>
            </a:r>
          </a:p>
        </p:txBody>
      </p:sp>
    </p:spTree>
    <p:extLst>
      <p:ext uri="{BB962C8B-B14F-4D97-AF65-F5344CB8AC3E}">
        <p14:creationId xmlns:p14="http://schemas.microsoft.com/office/powerpoint/2010/main" val="40503318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5882</TotalTime>
  <Words>1874</Words>
  <Application>Microsoft Macintosh PowerPoint</Application>
  <PresentationFormat>Widescreen</PresentationFormat>
  <Paragraphs>307</Paragraphs>
  <Slides>32</Slides>
  <Notes>20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7" baseType="lpstr">
      <vt:lpstr>Arial</vt:lpstr>
      <vt:lpstr>Calibri</vt:lpstr>
      <vt:lpstr>Calibri Light</vt:lpstr>
      <vt:lpstr>Office Theme</vt:lpstr>
      <vt:lpstr>Photo Editor Photo</vt:lpstr>
      <vt:lpstr>PowerPoint Presentation</vt:lpstr>
      <vt:lpstr>12 July 2019/DOY 193 Barrow – Atqasuk – North Slope</vt:lpstr>
      <vt:lpstr>12 July 2019/DOY 193 Barrow – Atqasuk – North Slope</vt:lpstr>
      <vt:lpstr>12 July 2019/DOY 193 Barrow – Atqasuk – North Slope</vt:lpstr>
      <vt:lpstr>PowerPoint Presentation</vt:lpstr>
      <vt:lpstr>12 July 2019/DOY 193 Barrow – Atqasuk – North Slope</vt:lpstr>
      <vt:lpstr>PowerPoint Presentation</vt:lpstr>
      <vt:lpstr>12 July 2019/DOY 193 Barrow – Atqasuk – North Slope</vt:lpstr>
      <vt:lpstr>12 July 2019/DOY 193 Barrow – Atqasuk – North Slope</vt:lpstr>
      <vt:lpstr>12 July 2019/DOY 193 Barrow – Atqasuk – North Slope</vt:lpstr>
      <vt:lpstr>12 July 2019/DOY 193 Barrow – Atqasuk – North Slope</vt:lpstr>
      <vt:lpstr>12 July 2019/DOY 193 Barrow – Atqasuk – North Slope</vt:lpstr>
      <vt:lpstr>12 July 2019/DOY 193 Barrow – Atqasuk – North Slope</vt:lpstr>
      <vt:lpstr>12 July 2019/DOY 193 Barrow – Atqasuk – North Slope</vt:lpstr>
      <vt:lpstr>12 July 2019/DOY 193 Barrow – Atqasuk – North Slope</vt:lpstr>
      <vt:lpstr>12 July 2019/DOY 193 Barrow – Atqasuk – North Slope</vt:lpstr>
      <vt:lpstr>12 July 2019/DOY 193 Barrow – Atqasuk – North Slope</vt:lpstr>
      <vt:lpstr>12 July 2019/DOY 193 Barrow – Atqasuk – North Slope</vt:lpstr>
      <vt:lpstr>12 July 2019/DOY 193 Barrow – Atqasuk – North Slope</vt:lpstr>
      <vt:lpstr>12 July 2019/DOY 193 Barrow – Atqasuk – North Slope</vt:lpstr>
      <vt:lpstr>12 July 2019/DOY 193 Barrow – Atqasuk – North Slope</vt:lpstr>
      <vt:lpstr>12 July 2019/DOY 193 Barrow – Atqasuk – North Slope</vt:lpstr>
      <vt:lpstr>12 July 2019/DOY 193 Barrow – Atqasuk – North Slope</vt:lpstr>
      <vt:lpstr>12 July 2019/DOY 193 Barrow – Atqasuk – North Slope</vt:lpstr>
      <vt:lpstr>PowerPoint Presentation</vt:lpstr>
      <vt:lpstr>PowerPoint Presentation</vt:lpstr>
      <vt:lpstr>PowerPoint Presentation</vt:lpstr>
      <vt:lpstr>12 July 2019/DOY 193 Barrow – Atqasuk – North Slope</vt:lpstr>
      <vt:lpstr>12 July 2019/DOY 193 Barrow – Atqasuk – North Slope</vt:lpstr>
      <vt:lpstr>12 July 2019/DOY 193 Barrow – Atqasuk – North Slope</vt:lpstr>
      <vt:lpstr>12 July 2019/DOY 193 Barrow – Atqasuk – North Slope</vt:lpstr>
      <vt:lpstr>12 July 2019/DOY 193 Barrow – Atqasuk – North Slope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Kendig, Leanne (GSFC-618.0)[GLOBAL SCIENCE &amp; TECHNOLOGY INC]</cp:lastModifiedBy>
  <cp:revision>109</cp:revision>
  <dcterms:created xsi:type="dcterms:W3CDTF">2019-07-01T20:11:14Z</dcterms:created>
  <dcterms:modified xsi:type="dcterms:W3CDTF">2019-08-06T17:32:23Z</dcterms:modified>
</cp:coreProperties>
</file>